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4"/>
    <p:sldMasterId id="2147483648" r:id="rId5"/>
    <p:sldMasterId id="2147483651" r:id="rId6"/>
    <p:sldMasterId id="2147483707" r:id="rId7"/>
    <p:sldMasterId id="2147483659" r:id="rId8"/>
  </p:sldMasterIdLst>
  <p:notesMasterIdLst>
    <p:notesMasterId r:id="rId28"/>
  </p:notesMasterIdLst>
  <p:handoutMasterIdLst>
    <p:handoutMasterId r:id="rId29"/>
  </p:handoutMasterIdLst>
  <p:sldIdLst>
    <p:sldId id="256" r:id="rId9"/>
    <p:sldId id="275" r:id="rId10"/>
    <p:sldId id="277" r:id="rId11"/>
    <p:sldId id="269" r:id="rId12"/>
    <p:sldId id="263" r:id="rId13"/>
    <p:sldId id="283" r:id="rId14"/>
    <p:sldId id="282" r:id="rId15"/>
    <p:sldId id="264" r:id="rId16"/>
    <p:sldId id="267" r:id="rId17"/>
    <p:sldId id="286" r:id="rId18"/>
    <p:sldId id="291" r:id="rId19"/>
    <p:sldId id="260" r:id="rId20"/>
    <p:sldId id="288" r:id="rId21"/>
    <p:sldId id="289" r:id="rId22"/>
    <p:sldId id="279" r:id="rId23"/>
    <p:sldId id="290" r:id="rId24"/>
    <p:sldId id="292" r:id="rId25"/>
    <p:sldId id="293" r:id="rId26"/>
    <p:sldId id="259" r:id="rId2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8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6"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5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8FD2627-E898-441E-BA21-5A3E86C8F14C}" type="datetimeFigureOut">
              <a:rPr lang="en-US"/>
              <a:pPr>
                <a:defRPr/>
              </a:pPr>
              <a:t>6/8/2016</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0697A5-D288-4C4A-82BD-95781EAFA070}" type="slidenum">
              <a:rPr lang="en-US"/>
              <a:pPr>
                <a:defRPr/>
              </a:pPr>
              <a:t>‹#›</a:t>
            </a:fld>
            <a:endParaRPr lang="en-US" dirty="0"/>
          </a:p>
        </p:txBody>
      </p:sp>
    </p:spTree>
    <p:extLst>
      <p:ext uri="{BB962C8B-B14F-4D97-AF65-F5344CB8AC3E}">
        <p14:creationId xmlns:p14="http://schemas.microsoft.com/office/powerpoint/2010/main" val="151459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56CCE1-0E1F-4823-A3B2-CE00E9CFB348}" type="datetimeFigureOut">
              <a:rPr lang="en-US"/>
              <a:pPr>
                <a:defRPr/>
              </a:pPr>
              <a:t>6/8/2016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6BFAFA-1CC0-4E9F-95FC-26069762FB5D}" type="slidenum">
              <a:rPr lang="en-US"/>
              <a:pPr>
                <a:defRPr/>
              </a:pPr>
              <a:t>‹#›</a:t>
            </a:fld>
            <a:endParaRPr lang="en-US" dirty="0"/>
          </a:p>
        </p:txBody>
      </p:sp>
    </p:spTree>
    <p:extLst>
      <p:ext uri="{BB962C8B-B14F-4D97-AF65-F5344CB8AC3E}">
        <p14:creationId xmlns:p14="http://schemas.microsoft.com/office/powerpoint/2010/main" val="1990403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ECB0E-8B95-4CDC-8528-6740AE228F3C}" type="slidenum">
              <a:rPr lang="en-US" smtClean="0"/>
              <a:pPr fontAlgn="base">
                <a:spcBef>
                  <a:spcPct val="0"/>
                </a:spcBef>
                <a:spcAft>
                  <a:spcPct val="0"/>
                </a:spcAft>
                <a:defRPr/>
              </a:pPr>
              <a:t>0</a:t>
            </a:fld>
            <a:endParaRPr lang="en-US" dirty="0" smtClean="0"/>
          </a:p>
        </p:txBody>
      </p:sp>
    </p:spTree>
    <p:extLst>
      <p:ext uri="{BB962C8B-B14F-4D97-AF65-F5344CB8AC3E}">
        <p14:creationId xmlns:p14="http://schemas.microsoft.com/office/powerpoint/2010/main" val="360840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353317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B24456-9124-4B22-9EBE-4919A3DD1372}"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223330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solidFill>
                  <a:prstClr val="black"/>
                </a:solidFill>
              </a:rPr>
              <a:pPr fontAlgn="base">
                <a:spcBef>
                  <a:spcPct val="0"/>
                </a:spcBef>
                <a:spcAft>
                  <a:spcPct val="0"/>
                </a:spcAft>
                <a:defRPr/>
              </a:pPr>
              <a:t>12</a:t>
            </a:fld>
            <a:endParaRPr lang="en-US" dirty="0" smtClean="0">
              <a:solidFill>
                <a:prstClr val="black"/>
              </a:solidFill>
            </a:endParaRPr>
          </a:p>
        </p:txBody>
      </p:sp>
    </p:spTree>
    <p:extLst>
      <p:ext uri="{BB962C8B-B14F-4D97-AF65-F5344CB8AC3E}">
        <p14:creationId xmlns:p14="http://schemas.microsoft.com/office/powerpoint/2010/main" val="345938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solidFill>
                  <a:prstClr val="black"/>
                </a:solidFill>
              </a:rPr>
              <a:pPr fontAlgn="base">
                <a:spcBef>
                  <a:spcPct val="0"/>
                </a:spcBef>
                <a:spcAft>
                  <a:spcPct val="0"/>
                </a:spcAft>
                <a:defRPr/>
              </a:pPr>
              <a:t>13</a:t>
            </a:fld>
            <a:endParaRPr lang="en-US" dirty="0" smtClean="0">
              <a:solidFill>
                <a:prstClr val="black"/>
              </a:solidFill>
            </a:endParaRPr>
          </a:p>
        </p:txBody>
      </p:sp>
    </p:spTree>
    <p:extLst>
      <p:ext uri="{BB962C8B-B14F-4D97-AF65-F5344CB8AC3E}">
        <p14:creationId xmlns:p14="http://schemas.microsoft.com/office/powerpoint/2010/main" val="382134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0EAD0-BE3B-4D14-B471-ABE4DF93332F}"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163497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solidFill>
                  <a:prstClr val="black"/>
                </a:solidFill>
              </a:rPr>
              <a:pPr fontAlgn="base">
                <a:spcBef>
                  <a:spcPct val="0"/>
                </a:spcBef>
                <a:spcAft>
                  <a:spcPct val="0"/>
                </a:spcAft>
                <a:defRPr/>
              </a:pPr>
              <a:t>1</a:t>
            </a:fld>
            <a:endParaRPr lang="en-US" dirty="0" smtClean="0">
              <a:solidFill>
                <a:prstClr val="black"/>
              </a:solidFill>
            </a:endParaRPr>
          </a:p>
        </p:txBody>
      </p:sp>
    </p:spTree>
    <p:extLst>
      <p:ext uri="{BB962C8B-B14F-4D97-AF65-F5344CB8AC3E}">
        <p14:creationId xmlns:p14="http://schemas.microsoft.com/office/powerpoint/2010/main" val="381926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solidFill>
                  <a:prstClr val="black"/>
                </a:solidFill>
              </a:rPr>
              <a:pPr fontAlgn="base">
                <a:spcBef>
                  <a:spcPct val="0"/>
                </a:spcBef>
                <a:spcAft>
                  <a:spcPct val="0"/>
                </a:spcAft>
                <a:defRPr/>
              </a:pPr>
              <a:t>2</a:t>
            </a:fld>
            <a:endParaRPr lang="en-US" dirty="0" smtClean="0">
              <a:solidFill>
                <a:prstClr val="black"/>
              </a:solidFill>
            </a:endParaRPr>
          </a:p>
        </p:txBody>
      </p:sp>
    </p:spTree>
    <p:extLst>
      <p:ext uri="{BB962C8B-B14F-4D97-AF65-F5344CB8AC3E}">
        <p14:creationId xmlns:p14="http://schemas.microsoft.com/office/powerpoint/2010/main" val="159851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B24456-9124-4B22-9EBE-4919A3DD1372}"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17571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103649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88887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36569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237895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B3B71-9C20-4BDD-8BF9-FD0881A7DA24}"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55625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08940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38973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27B2039-B1E9-4926-B8D5-08F43B009E96}" type="datetimeFigureOut">
              <a:rPr lang="en-US"/>
              <a:pPr>
                <a:defRPr/>
              </a:pPr>
              <a:t>6/8/2016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359D29-3BCC-44C1-8DC2-B296F381D20F}" type="slidenum">
              <a:rPr lang="en-US"/>
              <a:pPr>
                <a:defRPr/>
              </a:pPr>
              <a:t>‹#›</a:t>
            </a:fld>
            <a:endParaRPr lang="en-US" dirty="0"/>
          </a:p>
        </p:txBody>
      </p:sp>
    </p:spTree>
    <p:extLst>
      <p:ext uri="{BB962C8B-B14F-4D97-AF65-F5344CB8AC3E}">
        <p14:creationId xmlns:p14="http://schemas.microsoft.com/office/powerpoint/2010/main" val="271022204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086600" cy="762000"/>
          </a:xfrm>
        </p:spPr>
        <p:txBody>
          <a:bodyPr/>
          <a:lstStyle>
            <a:lvl1pPr>
              <a:defRPr>
                <a:solidFill>
                  <a:schemeClr val="tx1"/>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1524000" y="1600200"/>
            <a:ext cx="7010400" cy="4525963"/>
          </a:xfrm>
          <a:prstGeom prst="rect">
            <a:avLst/>
          </a:prstGeom>
        </p:spPr>
        <p:txBody>
          <a:bodyPr rtlCol="0">
            <a:normAutofit/>
          </a:bodyPr>
          <a:lstStyle>
            <a:lvl1pPr>
              <a:lnSpc>
                <a:spcPct val="114000"/>
              </a:lnSpc>
              <a:spcBef>
                <a:spcPts val="600"/>
              </a:spcBef>
              <a:defRPr>
                <a:solidFill>
                  <a:srgbClr val="003982"/>
                </a:solidFill>
              </a:defRPr>
            </a:lvl1pPr>
            <a:lvl2pPr>
              <a:lnSpc>
                <a:spcPct val="114000"/>
              </a:lnSpc>
              <a:spcBef>
                <a:spcPts val="600"/>
              </a:spcBef>
              <a:defRPr>
                <a:solidFill>
                  <a:schemeClr val="tx1"/>
                </a:solidFill>
              </a:defRPr>
            </a:lvl2pPr>
            <a:lvl3pPr>
              <a:lnSpc>
                <a:spcPct val="114000"/>
              </a:lnSpc>
              <a:spcBef>
                <a:spcPts val="600"/>
              </a:spcBef>
              <a:defRPr sz="1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pPr>
              <a:defRPr/>
            </a:pPr>
            <a:fld id="{E5D21542-AF09-4191-AE82-C9910577A87C}" type="datetimeFigureOut">
              <a:rPr lang="en-US"/>
              <a:pPr>
                <a:defRPr/>
              </a:pPr>
              <a:t>6/8/2016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77989123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2620A-8B4C-4F62-8B0C-8675770E1845}" type="datetimeFigureOut">
              <a:rPr lang="en-US"/>
              <a:pPr>
                <a:defRPr/>
              </a:pPr>
              <a:t>6/8/2016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A8B07A-6495-4EC0-B6FC-BB3A554E9804}" type="slidenum">
              <a:rPr lang="en-US"/>
              <a:pPr>
                <a:defRPr/>
              </a:pPr>
              <a:t>‹#›</a:t>
            </a:fld>
            <a:endParaRPr lang="en-US" dirty="0"/>
          </a:p>
        </p:txBody>
      </p:sp>
    </p:spTree>
    <p:extLst>
      <p:ext uri="{BB962C8B-B14F-4D97-AF65-F5344CB8AC3E}">
        <p14:creationId xmlns:p14="http://schemas.microsoft.com/office/powerpoint/2010/main" val="109425978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3140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72A911F-EF79-4F2E-A1EC-D8F0A83109BC}" type="datetimeFigureOut">
              <a:rPr lang="en-US"/>
              <a:pPr>
                <a:defRPr/>
              </a:pPr>
              <a:t>6/8/2016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F61B5EF-AE3A-41BD-8585-B68511233A7F}" type="slidenum">
              <a:rPr lang="en-US"/>
              <a:pPr>
                <a:defRPr/>
              </a:pPr>
              <a:t>‹#›</a:t>
            </a:fld>
            <a:endParaRPr lang="en-US" dirty="0"/>
          </a:p>
        </p:txBody>
      </p:sp>
    </p:spTree>
    <p:extLst>
      <p:ext uri="{BB962C8B-B14F-4D97-AF65-F5344CB8AC3E}">
        <p14:creationId xmlns:p14="http://schemas.microsoft.com/office/powerpoint/2010/main" val="12465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3FC3D1-4A1A-4A84-820B-31CD3081CCAD}" type="datetimeFigureOut">
              <a:rPr lang="en-US"/>
              <a:pPr>
                <a:defRPr/>
              </a:pPr>
              <a:t>6/8/2016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64EF58A-401F-4567-949D-812B174060DD}" type="slidenum">
              <a:rPr lang="en-US"/>
              <a:pPr>
                <a:defRPr/>
              </a:pPr>
              <a:t>‹#›</a:t>
            </a:fld>
            <a:endParaRPr lang="en-US" dirty="0"/>
          </a:p>
        </p:txBody>
      </p:sp>
    </p:spTree>
    <p:extLst>
      <p:ext uri="{BB962C8B-B14F-4D97-AF65-F5344CB8AC3E}">
        <p14:creationId xmlns:p14="http://schemas.microsoft.com/office/powerpoint/2010/main" val="2580714024"/>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 y="0"/>
            <a:ext cx="9134856"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6D084F-9B6C-4240-8E1E-D89F7045E5A5}" type="datetimeFigureOut">
              <a:rPr lang="en-US"/>
              <a:pPr>
                <a:defRPr/>
              </a:pPr>
              <a:t>6/8/2016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8925BBD-BE8C-4D9E-A5CB-D8040FCA30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9" r:id="rId2"/>
  </p:sldLayoutIdLst>
  <p:transition spd="slow"/>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auto">
          <a:xfrm>
            <a:off x="1676400" y="304800"/>
            <a:ext cx="708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560990-3573-4A1F-BF12-E160A454B30C}" type="datetimeFigureOut">
              <a:rPr lang="en-US"/>
              <a:pPr>
                <a:defRPr/>
              </a:pPr>
              <a:t>6/8/2016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921C11A-E8C3-47AB-B93C-4CC0C9361A1E}" type="slidenum">
              <a:rPr lang="en-US"/>
              <a:pPr>
                <a:defRPr/>
              </a:pPr>
              <a:t>‹#›</a:t>
            </a:fld>
            <a:endParaRPr lang="en-US" dirty="0"/>
          </a:p>
        </p:txBody>
      </p:sp>
      <p:sp>
        <p:nvSpPr>
          <p:cNvPr id="11" name="Rectangle 6"/>
          <p:cNvSpPr txBox="1">
            <a:spLocks noChangeArrowheads="1"/>
          </p:cNvSpPr>
          <p:nvPr userDrawn="1"/>
        </p:nvSpPr>
        <p:spPr bwMode="auto">
          <a:xfrm>
            <a:off x="1676400" y="6477000"/>
            <a:ext cx="7467600" cy="228600"/>
          </a:xfrm>
          <a:prstGeom prst="rect">
            <a:avLst/>
          </a:prstGeom>
          <a:noFill/>
          <a:extLst/>
        </p:spPr>
        <p:txBody>
          <a:bodyPr/>
          <a:lstStyle>
            <a:defPPr>
              <a:defRPr lang="en-US"/>
            </a:defPPr>
            <a:lvl1pPr marL="0" algn="l" defTabSz="914400" rtl="0" eaLnBrk="0" latinLnBrk="0" hangingPunct="0">
              <a:defRPr sz="1800" kern="1200">
                <a:solidFill>
                  <a:schemeClr val="tx1"/>
                </a:solidFill>
                <a:latin typeface="Arial" pitchFamily="34" charset="0"/>
                <a:ea typeface="ＭＳ Ｐゴシック" pitchFamily="34" charset="-128"/>
                <a:cs typeface="+mn-cs"/>
              </a:defRPr>
            </a:lvl1pPr>
            <a:lvl2pPr marL="742950" indent="-285750" algn="l" defTabSz="914400" rtl="0" eaLnBrk="0" latinLnBrk="0" hangingPunct="0">
              <a:defRPr sz="1800" kern="1200">
                <a:solidFill>
                  <a:schemeClr val="tx1"/>
                </a:solidFill>
                <a:latin typeface="Arial" pitchFamily="34" charset="0"/>
                <a:ea typeface="ＭＳ Ｐゴシック" pitchFamily="34" charset="-128"/>
                <a:cs typeface="+mn-cs"/>
              </a:defRPr>
            </a:lvl2pPr>
            <a:lvl3pPr marL="1143000" indent="-228600" algn="l" defTabSz="914400" rtl="0" eaLnBrk="0" latinLnBrk="0" hangingPunct="0">
              <a:defRPr sz="1800" kern="1200">
                <a:solidFill>
                  <a:schemeClr val="tx1"/>
                </a:solidFill>
                <a:latin typeface="Arial" pitchFamily="34" charset="0"/>
                <a:ea typeface="ＭＳ Ｐゴシック" pitchFamily="34" charset="-128"/>
                <a:cs typeface="+mn-cs"/>
              </a:defRPr>
            </a:lvl3pPr>
            <a:lvl4pPr marL="1600200" indent="-228600" algn="l" defTabSz="914400" rtl="0" eaLnBrk="0" latinLnBrk="0" hangingPunct="0">
              <a:defRPr sz="1800" kern="1200">
                <a:solidFill>
                  <a:schemeClr val="tx1"/>
                </a:solidFill>
                <a:latin typeface="Arial" pitchFamily="34" charset="0"/>
                <a:ea typeface="ＭＳ Ｐゴシック" pitchFamily="34" charset="-128"/>
                <a:cs typeface="+mn-cs"/>
              </a:defRPr>
            </a:lvl4pPr>
            <a:lvl5pPr marL="2057400" indent="-228600" algn="l" defTabSz="914400" rtl="0" eaLnBrk="0" latinLnBrk="0" hangingPunct="0">
              <a:defRPr sz="1800"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ＭＳ Ｐゴシック" pitchFamily="34" charset="-128"/>
                <a:cs typeface="+mn-cs"/>
              </a:defRPr>
            </a:lvl9pPr>
          </a:lstStyle>
          <a:p>
            <a:pPr eaLnBrk="1" fontAlgn="auto" hangingPunct="1">
              <a:spcBef>
                <a:spcPts val="0"/>
              </a:spcBef>
              <a:spcAft>
                <a:spcPts val="0"/>
              </a:spcAft>
              <a:defRPr/>
            </a:pPr>
            <a:r>
              <a:rPr lang="en-US" sz="900" dirty="0" smtClean="0">
                <a:solidFill>
                  <a:srgbClr val="003982"/>
                </a:solidFill>
              </a:rPr>
              <a:t>					</a:t>
            </a:r>
            <a:r>
              <a:rPr lang="en-US" sz="900" dirty="0" smtClean="0">
                <a:solidFill>
                  <a:srgbClr val="003982"/>
                </a:solidFill>
                <a:latin typeface="Khaitan" pitchFamily="50" charset="0"/>
              </a:rPr>
              <a:t>         Copyright © Khaitan &amp; Co  2016  |    </a:t>
            </a:r>
            <a:fld id="{7992263B-66FC-4EC0-831E-64D90C0E32E3}" type="slidenum">
              <a:rPr lang="en-US" sz="900" smtClean="0">
                <a:solidFill>
                  <a:srgbClr val="003982"/>
                </a:solidFill>
                <a:latin typeface="Khaitan" pitchFamily="50" charset="0"/>
              </a:rPr>
              <a:pPr eaLnBrk="1" fontAlgn="auto" hangingPunct="1">
                <a:spcBef>
                  <a:spcPts val="0"/>
                </a:spcBef>
                <a:spcAft>
                  <a:spcPts val="0"/>
                </a:spcAft>
                <a:defRPr/>
              </a:pPr>
              <a:t>‹#›</a:t>
            </a:fld>
            <a:r>
              <a:rPr lang="en-US" sz="900" dirty="0" smtClean="0">
                <a:solidFill>
                  <a:srgbClr val="003982"/>
                </a:solidFill>
                <a:latin typeface="Khaitan" pitchFamily="50" charset="0"/>
              </a:rPr>
              <a:t> </a:t>
            </a:r>
          </a:p>
          <a:p>
            <a:pPr eaLnBrk="1" fontAlgn="auto" hangingPunct="1">
              <a:spcBef>
                <a:spcPts val="0"/>
              </a:spcBef>
              <a:spcAft>
                <a:spcPts val="0"/>
              </a:spcAft>
              <a:defRPr/>
            </a:pPr>
            <a:endParaRPr lang="en-US" sz="800" dirty="0" smtClean="0">
              <a:solidFill>
                <a:srgbClr val="003982"/>
              </a:solidFill>
            </a:endParaRPr>
          </a:p>
          <a:p>
            <a:pPr eaLnBrk="1" fontAlgn="auto" hangingPunct="1">
              <a:spcBef>
                <a:spcPts val="0"/>
              </a:spcBef>
              <a:spcAft>
                <a:spcPts val="0"/>
              </a:spcAft>
              <a:defRPr/>
            </a:pPr>
            <a:endParaRPr lang="en-US" sz="800" dirty="0">
              <a:solidFill>
                <a:srgbClr val="003982"/>
              </a:solidFill>
            </a:endParaRPr>
          </a:p>
        </p:txBody>
      </p:sp>
      <p:sp>
        <p:nvSpPr>
          <p:cNvPr id="2056" name="Text Placeholder 2"/>
          <p:cNvSpPr>
            <a:spLocks noGrp="1"/>
          </p:cNvSpPr>
          <p:nvPr>
            <p:ph type="body" idx="1"/>
          </p:nvPr>
        </p:nvSpPr>
        <p:spPr bwMode="auto">
          <a:xfrm>
            <a:off x="1676400" y="160020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cSld>
  <p:clrMap bg1="lt1" tx1="dk1" bg2="lt2" tx2="dk2" accent1="accent1" accent2="accent2" accent3="accent3" accent4="accent4" accent5="accent5" accent6="accent6" hlink="hlink" folHlink="folHlink"/>
  <p:sldLayoutIdLst>
    <p:sldLayoutId id="2147483731" r:id="rId1"/>
    <p:sldLayoutId id="2147483736" r:id="rId2"/>
  </p:sldLayoutIdLst>
  <p:transition spd="slow"/>
  <p:timing>
    <p:tnLst>
      <p:par>
        <p:cTn id="1" dur="indefinite" restart="never" nodeType="tmRoot"/>
      </p:par>
    </p:tnLst>
  </p:timing>
  <p:txStyles>
    <p:title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Khaitan" pitchFamily="50" charset="0"/>
        </a:defRPr>
      </a:lvl2pPr>
      <a:lvl3pPr algn="l" rtl="0" eaLnBrk="0" fontAlgn="base" hangingPunct="0">
        <a:spcBef>
          <a:spcPct val="0"/>
        </a:spcBef>
        <a:spcAft>
          <a:spcPct val="0"/>
        </a:spcAft>
        <a:defRPr sz="2800">
          <a:solidFill>
            <a:schemeClr val="tx1"/>
          </a:solidFill>
          <a:latin typeface="Khaitan" pitchFamily="50" charset="0"/>
        </a:defRPr>
      </a:lvl3pPr>
      <a:lvl4pPr algn="l" rtl="0" eaLnBrk="0" fontAlgn="base" hangingPunct="0">
        <a:spcBef>
          <a:spcPct val="0"/>
        </a:spcBef>
        <a:spcAft>
          <a:spcPct val="0"/>
        </a:spcAft>
        <a:defRPr sz="2800">
          <a:solidFill>
            <a:schemeClr val="tx1"/>
          </a:solidFill>
          <a:latin typeface="Khaitan" pitchFamily="50" charset="0"/>
        </a:defRPr>
      </a:lvl4pPr>
      <a:lvl5pPr algn="l" rtl="0" eaLnBrk="0" fontAlgn="base" hangingPunct="0">
        <a:spcBef>
          <a:spcPct val="0"/>
        </a:spcBef>
        <a:spcAft>
          <a:spcPct val="0"/>
        </a:spcAft>
        <a:defRPr sz="2800">
          <a:solidFill>
            <a:schemeClr val="tx1"/>
          </a:solidFill>
          <a:latin typeface="Khaitan" pitchFamily="50" charset="0"/>
        </a:defRPr>
      </a:lvl5pPr>
      <a:lvl6pPr marL="457200" algn="l" rtl="0" fontAlgn="base">
        <a:spcBef>
          <a:spcPct val="0"/>
        </a:spcBef>
        <a:spcAft>
          <a:spcPct val="0"/>
        </a:spcAft>
        <a:defRPr sz="2800">
          <a:solidFill>
            <a:schemeClr val="tx1"/>
          </a:solidFill>
          <a:latin typeface="Khaitan" pitchFamily="50" charset="0"/>
        </a:defRPr>
      </a:lvl6pPr>
      <a:lvl7pPr marL="914400" algn="l" rtl="0" fontAlgn="base">
        <a:spcBef>
          <a:spcPct val="0"/>
        </a:spcBef>
        <a:spcAft>
          <a:spcPct val="0"/>
        </a:spcAft>
        <a:defRPr sz="2800">
          <a:solidFill>
            <a:schemeClr val="tx1"/>
          </a:solidFill>
          <a:latin typeface="Khaitan" pitchFamily="50" charset="0"/>
        </a:defRPr>
      </a:lvl7pPr>
      <a:lvl8pPr marL="1371600" algn="l" rtl="0" fontAlgn="base">
        <a:spcBef>
          <a:spcPct val="0"/>
        </a:spcBef>
        <a:spcAft>
          <a:spcPct val="0"/>
        </a:spcAft>
        <a:defRPr sz="2800">
          <a:solidFill>
            <a:schemeClr val="tx1"/>
          </a:solidFill>
          <a:latin typeface="Khaitan" pitchFamily="50" charset="0"/>
        </a:defRPr>
      </a:lvl8pPr>
      <a:lvl9pPr marL="1828800" algn="l" rtl="0" fontAlgn="base">
        <a:spcBef>
          <a:spcPct val="0"/>
        </a:spcBef>
        <a:spcAft>
          <a:spcPct val="0"/>
        </a:spcAft>
        <a:defRPr sz="2800">
          <a:solidFill>
            <a:schemeClr val="tx1"/>
          </a:solidFill>
          <a:latin typeface="Khaitan" pitchFamily="50" charset="0"/>
        </a:defRPr>
      </a:lvl9pPr>
    </p:titleStyle>
    <p:bodyStyle>
      <a:lvl1pPr algn="l" rtl="0" eaLnBrk="0" fontAlgn="base" hangingPunct="0">
        <a:spcBef>
          <a:spcPct val="20000"/>
        </a:spcBef>
        <a:spcAft>
          <a:spcPct val="0"/>
        </a:spcAft>
        <a:buFont typeface="Wingdings" pitchFamily="2" charset="2"/>
        <a:defRPr sz="2000" kern="1200">
          <a:solidFill>
            <a:srgbClr val="00B0F0"/>
          </a:solidFill>
          <a:latin typeface="+mn-lt"/>
          <a:ea typeface="+mn-ea"/>
          <a:cs typeface="+mn-cs"/>
        </a:defRPr>
      </a:lvl1pPr>
      <a:lvl2pPr marL="457200" indent="-4572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2pPr>
      <a:lvl3pPr marL="914400" indent="-4572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C3E8B9-9B56-4927-816F-4498825A456B}" type="datetimeFigureOut">
              <a:rPr lang="en-US"/>
              <a:pPr>
                <a:defRPr/>
              </a:pPr>
              <a:t>6/8/2016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308FD2-FA55-4A14-9D25-665F73EA8E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2" r:id="rId1"/>
    <p:sldLayoutId id="2147483737" r:id="rId2"/>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Khaitan_Darker ambition statement.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3" y="0"/>
            <a:ext cx="91662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90F715C-ED44-446A-B8E0-2D2D50E711E0}" type="datetimeFigureOut">
              <a:rPr lang="en-US"/>
              <a:pPr>
                <a:defRPr/>
              </a:pPr>
              <a:t>6/8/2016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144B7E-A2B3-4A57-B3CE-8E7B87B070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1384186" y="2420889"/>
            <a:ext cx="6934200" cy="23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IN" altLang="en-US" sz="3000" dirty="0">
                <a:ea typeface="ＭＳ Ｐゴシック" pitchFamily="34" charset="-128"/>
                <a:cs typeface="Times New Roman" pitchFamily="18" charset="0"/>
              </a:rPr>
              <a:t>Global </a:t>
            </a:r>
            <a:r>
              <a:rPr lang="en-IN" altLang="en-US" sz="3000" dirty="0" smtClean="0">
                <a:ea typeface="ＭＳ Ｐゴシック" pitchFamily="34" charset="-128"/>
                <a:cs typeface="Times New Roman" pitchFamily="18" charset="0"/>
              </a:rPr>
              <a:t>Regulatory Trends in Mutual Funds</a:t>
            </a:r>
          </a:p>
          <a:p>
            <a:pPr eaLnBrk="1" hangingPunct="1"/>
            <a:endParaRPr lang="en-US" altLang="en-US" sz="3000" dirty="0" smtClean="0">
              <a:ea typeface="ＭＳ Ｐゴシック" pitchFamily="34" charset="-128"/>
              <a:cs typeface="Times New Roman" pitchFamily="18" charset="0"/>
            </a:endParaRPr>
          </a:p>
          <a:p>
            <a:pPr eaLnBrk="1" hangingPunct="1"/>
            <a:r>
              <a:rPr lang="en-US" altLang="en-US" sz="2400" dirty="0" err="1" smtClean="0">
                <a:solidFill>
                  <a:schemeClr val="tx2"/>
                </a:solidFill>
                <a:ea typeface="ＭＳ Ｐゴシック" pitchFamily="34" charset="-128"/>
                <a:cs typeface="Times New Roman" pitchFamily="18" charset="0"/>
              </a:rPr>
              <a:t>Cafemutual</a:t>
            </a:r>
            <a:r>
              <a:rPr lang="en-US" altLang="en-US" sz="2400" dirty="0" smtClean="0">
                <a:solidFill>
                  <a:schemeClr val="tx2"/>
                </a:solidFill>
                <a:ea typeface="ＭＳ Ｐゴシック" pitchFamily="34" charset="-128"/>
                <a:cs typeface="Times New Roman" pitchFamily="18" charset="0"/>
              </a:rPr>
              <a:t> Conference - 2016</a:t>
            </a:r>
          </a:p>
          <a:p>
            <a:pPr eaLnBrk="1" hangingPunct="1"/>
            <a:r>
              <a:rPr lang="en-US" altLang="en-US" sz="1600" dirty="0" smtClean="0">
                <a:solidFill>
                  <a:schemeClr val="tx2"/>
                </a:solidFill>
                <a:ea typeface="ＭＳ Ｐゴシック" pitchFamily="34" charset="-128"/>
                <a:cs typeface="Times New Roman" pitchFamily="18" charset="0"/>
              </a:rPr>
              <a:t>Mumbai    June 7, 2016</a:t>
            </a:r>
            <a:endParaRPr lang="en-US" altLang="en-US" sz="1600" dirty="0">
              <a:solidFill>
                <a:schemeClr val="tx2"/>
              </a:solidFill>
              <a:ea typeface="ＭＳ Ｐゴシック" pitchFamily="34" charset="-128"/>
              <a:cs typeface="Times New Roman" pitchFamily="18" charset="0"/>
            </a:endParaRPr>
          </a:p>
        </p:txBody>
      </p:sp>
      <p:sp>
        <p:nvSpPr>
          <p:cNvPr id="10243" name="Rectangle 2"/>
          <p:cNvSpPr txBox="1">
            <a:spLocks noChangeArrowheads="1"/>
          </p:cNvSpPr>
          <p:nvPr/>
        </p:nvSpPr>
        <p:spPr bwMode="auto">
          <a:xfrm>
            <a:off x="1399174" y="5105400"/>
            <a:ext cx="693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dirty="0" smtClean="0">
                <a:latin typeface="Khaitan" pitchFamily="50" charset="0"/>
                <a:ea typeface="ＭＳ Ｐゴシック" pitchFamily="34" charset="-128"/>
                <a:cs typeface="Times New Roman" pitchFamily="18" charset="0"/>
              </a:rPr>
              <a:t>Siddharth Shah</a:t>
            </a:r>
          </a:p>
          <a:p>
            <a:pPr eaLnBrk="1" hangingPunct="1"/>
            <a:r>
              <a:rPr lang="en-US" altLang="en-US" sz="1500" dirty="0" smtClean="0">
                <a:solidFill>
                  <a:srgbClr val="003982"/>
                </a:solidFill>
                <a:latin typeface="Khaitan" pitchFamily="50" charset="0"/>
                <a:ea typeface="ＭＳ Ｐゴシック" pitchFamily="34" charset="-128"/>
                <a:cs typeface="Times New Roman" pitchFamily="18" charset="0"/>
              </a:rPr>
              <a:t>Khaitan &amp; Co</a:t>
            </a:r>
            <a:endParaRPr lang="en-US" altLang="en-US" sz="1500" dirty="0">
              <a:solidFill>
                <a:srgbClr val="003982"/>
              </a:solidFill>
              <a:latin typeface="Khaitan" pitchFamily="50" charset="0"/>
              <a:ea typeface="ＭＳ Ｐゴシック" pitchFamily="34" charset="-128"/>
              <a:cs typeface="Times New Roman" pitchFamily="18" charset="0"/>
            </a:endParaRPr>
          </a:p>
          <a:p>
            <a:pPr eaLnBrk="1" hangingPunct="1"/>
            <a:endParaRPr lang="en-US" altLang="en-US" sz="1200" dirty="0">
              <a:solidFill>
                <a:srgbClr val="6BC4FF"/>
              </a:solidFill>
              <a:latin typeface="Khaitan" pitchFamily="50" charset="0"/>
              <a:ea typeface="ＭＳ Ｐゴシック" pitchFamily="34" charset="-128"/>
              <a:cs typeface="Times New Roman" pitchFamily="18" charset="0"/>
            </a:endParaRPr>
          </a:p>
          <a:p>
            <a:pPr eaLnBrk="1" hangingPunct="1"/>
            <a:endParaRPr lang="en-US" altLang="en-US" sz="1200" dirty="0">
              <a:solidFill>
                <a:srgbClr val="EAEAEA"/>
              </a:solidFill>
              <a:latin typeface="Khaitan" pitchFamily="50" charset="0"/>
              <a:ea typeface="ＭＳ Ｐゴシック" pitchFamily="34" charset="-128"/>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urekahedge.com/Content/Images/News/UCITS_hedge_funds_july_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84784"/>
            <a:ext cx="8093221"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447800" y="188640"/>
            <a:ext cx="7620000" cy="1143000"/>
          </a:xfrm>
        </p:spPr>
        <p:txBody>
          <a:bodyPr/>
          <a:lstStyle/>
          <a:p>
            <a:pPr eaLnBrk="1" hangingPunct="1"/>
            <a:r>
              <a:rPr lang="en-US" altLang="en-US" dirty="0">
                <a:solidFill>
                  <a:srgbClr val="003982"/>
                </a:solidFill>
              </a:rPr>
              <a:t>UCITS </a:t>
            </a:r>
            <a:r>
              <a:rPr lang="en-US" altLang="en-US" dirty="0" smtClean="0">
                <a:solidFill>
                  <a:srgbClr val="003982"/>
                </a:solidFill>
              </a:rPr>
              <a:t>Growth</a:t>
            </a:r>
          </a:p>
        </p:txBody>
      </p:sp>
      <p:sp>
        <p:nvSpPr>
          <p:cNvPr id="7" name="TextBox 6"/>
          <p:cNvSpPr txBox="1"/>
          <p:nvPr/>
        </p:nvSpPr>
        <p:spPr>
          <a:xfrm>
            <a:off x="942486" y="5805264"/>
            <a:ext cx="8022001" cy="430887"/>
          </a:xfrm>
          <a:prstGeom prst="rect">
            <a:avLst/>
          </a:prstGeom>
          <a:noFill/>
        </p:spPr>
        <p:txBody>
          <a:bodyPr wrap="square" rtlCol="0">
            <a:spAutoFit/>
          </a:bodyPr>
          <a:lstStyle/>
          <a:p>
            <a:r>
              <a:rPr lang="en-GB" sz="1100" dirty="0" smtClean="0">
                <a:latin typeface="+mj-lt"/>
              </a:rPr>
              <a:t>----</a:t>
            </a:r>
          </a:p>
          <a:p>
            <a:r>
              <a:rPr lang="en-GB" sz="1100" dirty="0">
                <a:latin typeface="+mj-lt"/>
              </a:rPr>
              <a:t>Source: </a:t>
            </a:r>
            <a:r>
              <a:rPr lang="en-GB" sz="1100" dirty="0" smtClean="0">
                <a:latin typeface="+mj-lt"/>
              </a:rPr>
              <a:t>http</a:t>
            </a:r>
            <a:r>
              <a:rPr lang="en-GB" sz="1100" dirty="0">
                <a:latin typeface="+mj-lt"/>
              </a:rPr>
              <a:t>://</a:t>
            </a:r>
            <a:r>
              <a:rPr lang="en-GB" sz="1100" dirty="0" smtClean="0">
                <a:latin typeface="+mj-lt"/>
              </a:rPr>
              <a:t>www.eurekahedge.com/NewsAndEvents/News/1434/2015_Key_Trends_in_UCITS_Hedge_Funds</a:t>
            </a:r>
          </a:p>
        </p:txBody>
      </p:sp>
    </p:spTree>
    <p:extLst>
      <p:ext uri="{BB962C8B-B14F-4D97-AF65-F5344CB8AC3E}">
        <p14:creationId xmlns:p14="http://schemas.microsoft.com/office/powerpoint/2010/main" val="261644658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US" altLang="en-US" dirty="0" smtClean="0">
                <a:solidFill>
                  <a:srgbClr val="003982"/>
                </a:solidFill>
              </a:rPr>
              <a:t>Mutual Funds in Japan</a:t>
            </a:r>
          </a:p>
        </p:txBody>
      </p:sp>
      <p:sp>
        <p:nvSpPr>
          <p:cNvPr id="3" name="Content Placeholder 2"/>
          <p:cNvSpPr>
            <a:spLocks noGrp="1"/>
          </p:cNvSpPr>
          <p:nvPr>
            <p:ph idx="4294967295"/>
          </p:nvPr>
        </p:nvSpPr>
        <p:spPr>
          <a:xfrm>
            <a:off x="1524000" y="1196752"/>
            <a:ext cx="7315200" cy="4536504"/>
          </a:xfrm>
        </p:spPr>
        <p:txBody>
          <a:bodyPr rtlCol="0">
            <a:normAutofit lnSpcReduction="10000"/>
          </a:bodyPr>
          <a:lstStyle/>
          <a:p>
            <a:pPr marL="342900" indent="-342900" algn="just" eaLnBrk="1" fontAlgn="auto" hangingPunct="1">
              <a:spcAft>
                <a:spcPts val="600"/>
              </a:spcAft>
              <a:buFont typeface="Wingdings" pitchFamily="2" charset="2"/>
              <a:buChar char="§"/>
              <a:defRPr/>
            </a:pPr>
            <a:r>
              <a:rPr lang="en-IN" sz="1400" dirty="0" smtClean="0">
                <a:solidFill>
                  <a:schemeClr val="tx1"/>
                </a:solidFill>
              </a:rPr>
              <a:t>Amongst Asia-Pacific markets Japan shares an investment culture similar to India</a:t>
            </a:r>
          </a:p>
          <a:p>
            <a:pPr marL="342900" indent="-342900" algn="just" eaLnBrk="1" fontAlgn="auto" hangingPunct="1">
              <a:spcAft>
                <a:spcPts val="600"/>
              </a:spcAft>
              <a:buFont typeface="Wingdings" pitchFamily="2" charset="2"/>
              <a:buChar char="§"/>
              <a:defRPr/>
            </a:pPr>
            <a:r>
              <a:rPr lang="en-IN" sz="1400" dirty="0" smtClean="0">
                <a:solidFill>
                  <a:schemeClr val="tx1"/>
                </a:solidFill>
              </a:rPr>
              <a:t>Mutual funds in Japan are </a:t>
            </a:r>
            <a:r>
              <a:rPr lang="en-IN" sz="1400" dirty="0">
                <a:solidFill>
                  <a:schemeClr val="tx1"/>
                </a:solidFill>
              </a:rPr>
              <a:t>primarily governed by the </a:t>
            </a:r>
            <a:r>
              <a:rPr lang="en-IN" sz="1400" b="1" dirty="0">
                <a:solidFill>
                  <a:schemeClr val="tx1"/>
                </a:solidFill>
              </a:rPr>
              <a:t>Financial Instruments and Exchange </a:t>
            </a:r>
            <a:r>
              <a:rPr lang="en-IN" sz="1400" b="1" dirty="0" smtClean="0">
                <a:solidFill>
                  <a:schemeClr val="tx1"/>
                </a:solidFill>
              </a:rPr>
              <a:t>Act</a:t>
            </a:r>
          </a:p>
          <a:p>
            <a:pPr marL="342900" indent="-342900" algn="just" eaLnBrk="1" fontAlgn="auto" hangingPunct="1">
              <a:spcAft>
                <a:spcPts val="600"/>
              </a:spcAft>
              <a:buFont typeface="Wingdings" pitchFamily="2" charset="2"/>
              <a:buChar char="§"/>
              <a:defRPr/>
            </a:pPr>
            <a:r>
              <a:rPr lang="en-IN" sz="1400" dirty="0" smtClean="0">
                <a:solidFill>
                  <a:schemeClr val="tx1"/>
                </a:solidFill>
              </a:rPr>
              <a:t>Mutual funds are typically structured as </a:t>
            </a:r>
            <a:r>
              <a:rPr lang="en-IN" sz="1400" b="1" dirty="0" smtClean="0">
                <a:solidFill>
                  <a:schemeClr val="tx1"/>
                </a:solidFill>
              </a:rPr>
              <a:t>unit trusts </a:t>
            </a:r>
            <a:endParaRPr lang="en-GB" sz="1400" b="1" dirty="0" smtClean="0">
              <a:solidFill>
                <a:schemeClr val="tx1"/>
              </a:solidFill>
            </a:endParaRPr>
          </a:p>
          <a:p>
            <a:pPr marL="342900" indent="-342900" algn="just" eaLnBrk="1" fontAlgn="auto" hangingPunct="1">
              <a:spcAft>
                <a:spcPts val="600"/>
              </a:spcAft>
              <a:buFont typeface="Wingdings" pitchFamily="2" charset="2"/>
              <a:buChar char="§"/>
              <a:defRPr/>
            </a:pPr>
            <a:r>
              <a:rPr lang="en-GB" sz="1400" dirty="0" smtClean="0">
                <a:solidFill>
                  <a:schemeClr val="tx1"/>
                </a:solidFill>
              </a:rPr>
              <a:t>Japanese equity funds </a:t>
            </a:r>
            <a:r>
              <a:rPr lang="en-GB" sz="1400" b="1" dirty="0" smtClean="0">
                <a:solidFill>
                  <a:schemeClr val="tx1"/>
                </a:solidFill>
              </a:rPr>
              <a:t>attracted investment of $2 billion in early January </a:t>
            </a:r>
            <a:r>
              <a:rPr lang="en-GB" sz="1400" dirty="0" smtClean="0">
                <a:solidFill>
                  <a:schemeClr val="tx1"/>
                </a:solidFill>
              </a:rPr>
              <a:t>but have since been increasingly hit with redemptions since the start of 2016 despite several measures taken to provide economic stimulus and strengthen the yen*</a:t>
            </a:r>
          </a:p>
          <a:p>
            <a:pPr marL="342900" indent="-342900" algn="just" eaLnBrk="1" fontAlgn="auto" hangingPunct="1">
              <a:spcAft>
                <a:spcPts val="600"/>
              </a:spcAft>
              <a:buFont typeface="Wingdings" pitchFamily="2" charset="2"/>
              <a:buChar char="§"/>
              <a:defRPr/>
            </a:pPr>
            <a:r>
              <a:rPr lang="en-GB" sz="1400" dirty="0" smtClean="0">
                <a:solidFill>
                  <a:schemeClr val="tx1"/>
                </a:solidFill>
              </a:rPr>
              <a:t>This has largely been attributed to </a:t>
            </a:r>
            <a:r>
              <a:rPr lang="en-IN" sz="1400" dirty="0">
                <a:solidFill>
                  <a:schemeClr val="tx1"/>
                </a:solidFill>
              </a:rPr>
              <a:t>domestic economic stagnation and a low-rate </a:t>
            </a:r>
            <a:r>
              <a:rPr lang="en-IN" sz="1400" dirty="0" smtClean="0">
                <a:solidFill>
                  <a:schemeClr val="tx1"/>
                </a:solidFill>
              </a:rPr>
              <a:t>environment</a:t>
            </a:r>
          </a:p>
          <a:p>
            <a:pPr marL="342900" indent="-342900" algn="just" eaLnBrk="1" fontAlgn="auto" hangingPunct="1">
              <a:spcAft>
                <a:spcPts val="600"/>
              </a:spcAft>
              <a:buFont typeface="Wingdings" pitchFamily="2" charset="2"/>
              <a:buChar char="§"/>
              <a:defRPr/>
            </a:pPr>
            <a:r>
              <a:rPr lang="en-GB" sz="1400" dirty="0" smtClean="0">
                <a:solidFill>
                  <a:schemeClr val="tx1"/>
                </a:solidFill>
              </a:rPr>
              <a:t>However, </a:t>
            </a:r>
            <a:r>
              <a:rPr lang="en-IN" sz="1400" b="1" dirty="0">
                <a:solidFill>
                  <a:schemeClr val="tx1"/>
                </a:solidFill>
              </a:rPr>
              <a:t>several Japan-focused ETFs</a:t>
            </a:r>
            <a:r>
              <a:rPr lang="en-IN" sz="1400" dirty="0">
                <a:solidFill>
                  <a:schemeClr val="tx1"/>
                </a:solidFill>
              </a:rPr>
              <a:t> have managed to attract investment dollars in </a:t>
            </a:r>
            <a:r>
              <a:rPr lang="en-IN" sz="1400" dirty="0" smtClean="0">
                <a:solidFill>
                  <a:schemeClr val="tx1"/>
                </a:solidFill>
              </a:rPr>
              <a:t>2016**</a:t>
            </a:r>
          </a:p>
          <a:p>
            <a:pPr marL="342900" indent="-342900" algn="just" eaLnBrk="1" fontAlgn="auto" hangingPunct="1">
              <a:spcAft>
                <a:spcPts val="600"/>
              </a:spcAft>
              <a:buFont typeface="Wingdings" pitchFamily="2" charset="2"/>
              <a:buChar char="§"/>
              <a:defRPr/>
            </a:pPr>
            <a:r>
              <a:rPr lang="en-IN" sz="1400" b="1" dirty="0">
                <a:solidFill>
                  <a:schemeClr val="tx1"/>
                </a:solidFill>
              </a:rPr>
              <a:t>Eight of the top 15 mutual funds</a:t>
            </a:r>
            <a:r>
              <a:rPr lang="en-IN" sz="1400" dirty="0">
                <a:solidFill>
                  <a:schemeClr val="tx1"/>
                </a:solidFill>
              </a:rPr>
              <a:t> with the largest asset outflows in </a:t>
            </a:r>
            <a:r>
              <a:rPr lang="en-IN" sz="1400" b="1" dirty="0">
                <a:solidFill>
                  <a:schemeClr val="tx1"/>
                </a:solidFill>
              </a:rPr>
              <a:t>April 2016 were bond </a:t>
            </a:r>
            <a:r>
              <a:rPr lang="en-IN" sz="1400" b="1" dirty="0" smtClean="0">
                <a:solidFill>
                  <a:schemeClr val="tx1"/>
                </a:solidFill>
              </a:rPr>
              <a:t>funds</a:t>
            </a:r>
            <a:r>
              <a:rPr lang="en-IN" sz="1400" dirty="0" smtClean="0">
                <a:solidFill>
                  <a:schemeClr val="tx1"/>
                </a:solidFill>
              </a:rPr>
              <a:t>***</a:t>
            </a:r>
          </a:p>
          <a:p>
            <a:pPr marL="342900" indent="-342900" algn="just" eaLnBrk="1" fontAlgn="auto" hangingPunct="1">
              <a:spcAft>
                <a:spcPts val="600"/>
              </a:spcAft>
              <a:buFont typeface="Wingdings" pitchFamily="2" charset="2"/>
              <a:buChar char="§"/>
              <a:defRPr/>
            </a:pPr>
            <a:r>
              <a:rPr lang="en-IN" sz="1400" dirty="0" smtClean="0">
                <a:solidFill>
                  <a:schemeClr val="tx1"/>
                </a:solidFill>
              </a:rPr>
              <a:t>Several of the Japanese mutual funds do invest in foreign securities and have been investors in some of the offshore funds organised by Indian AMCs</a:t>
            </a:r>
            <a:endParaRPr lang="en-GB" sz="1400" dirty="0" smtClean="0">
              <a:solidFill>
                <a:schemeClr val="tx1"/>
              </a:solidFill>
            </a:endParaRPr>
          </a:p>
          <a:p>
            <a:pPr marL="342900" indent="-342900" algn="just" eaLnBrk="1" fontAlgn="auto" hangingPunct="1">
              <a:spcAft>
                <a:spcPts val="600"/>
              </a:spcAft>
              <a:buFont typeface="Wingdings" pitchFamily="2" charset="2"/>
              <a:buChar char="§"/>
              <a:defRPr/>
            </a:pPr>
            <a:endParaRPr lang="en-GB" sz="1400" dirty="0" smtClean="0">
              <a:solidFill>
                <a:schemeClr val="tx1"/>
              </a:solidFill>
            </a:endParaRPr>
          </a:p>
        </p:txBody>
      </p:sp>
      <p:sp>
        <p:nvSpPr>
          <p:cNvPr id="4" name="TextBox 3"/>
          <p:cNvSpPr txBox="1"/>
          <p:nvPr/>
        </p:nvSpPr>
        <p:spPr>
          <a:xfrm>
            <a:off x="1067774" y="5517232"/>
            <a:ext cx="7896714" cy="938719"/>
          </a:xfrm>
          <a:prstGeom prst="rect">
            <a:avLst/>
          </a:prstGeom>
          <a:noFill/>
        </p:spPr>
        <p:txBody>
          <a:bodyPr wrap="square" rtlCol="0">
            <a:spAutoFit/>
          </a:bodyPr>
          <a:lstStyle/>
          <a:p>
            <a:r>
              <a:rPr lang="en-GB" sz="1100" dirty="0" smtClean="0">
                <a:latin typeface="+mj-lt"/>
              </a:rPr>
              <a:t>----</a:t>
            </a:r>
          </a:p>
          <a:p>
            <a:r>
              <a:rPr lang="en-GB" sz="1100" dirty="0" smtClean="0">
                <a:latin typeface="+mj-lt"/>
              </a:rPr>
              <a:t>* http</a:t>
            </a:r>
            <a:r>
              <a:rPr lang="en-GB" sz="1100" dirty="0">
                <a:latin typeface="+mj-lt"/>
              </a:rPr>
              <a:t>://</a:t>
            </a:r>
            <a:r>
              <a:rPr lang="en-GB" sz="1100" dirty="0" smtClean="0">
                <a:latin typeface="+mj-lt"/>
              </a:rPr>
              <a:t>www.ft.com/intl/cms/s/0/27198f7e-0d94-11e6-b41f-0beb7e589515.html#axzz4Ao3JpM8H</a:t>
            </a:r>
          </a:p>
          <a:p>
            <a:r>
              <a:rPr lang="en-GB" sz="1100" dirty="0">
                <a:latin typeface="+mj-lt"/>
              </a:rPr>
              <a:t>** http://</a:t>
            </a:r>
            <a:r>
              <a:rPr lang="en-GB" sz="1100" dirty="0" smtClean="0">
                <a:latin typeface="+mj-lt"/>
              </a:rPr>
              <a:t>www.investopedia.com/articles/etfs-mutual-funds/042616/etf-flows-japan-etfs-winning-assets-fjp-hewj.asp</a:t>
            </a:r>
          </a:p>
          <a:p>
            <a:r>
              <a:rPr lang="en-GB" sz="1100" dirty="0">
                <a:latin typeface="+mj-lt"/>
              </a:rPr>
              <a:t>*** http://www.asiaasset.com/news/JMF_CH0106_FS_DM.aspx</a:t>
            </a:r>
            <a:endParaRPr lang="en-GB" sz="1100" dirty="0" smtClean="0">
              <a:latin typeface="+mj-lt"/>
            </a:endParaRPr>
          </a:p>
        </p:txBody>
      </p:sp>
    </p:spTree>
    <p:extLst>
      <p:ext uri="{BB962C8B-B14F-4D97-AF65-F5344CB8AC3E}">
        <p14:creationId xmlns:p14="http://schemas.microsoft.com/office/powerpoint/2010/main" val="51861275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1447800" y="2971800"/>
            <a:ext cx="594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spcBef>
                <a:spcPct val="20000"/>
              </a:spcBef>
            </a:pPr>
            <a:r>
              <a:rPr lang="en-US" altLang="en-US" sz="2800" dirty="0" smtClean="0">
                <a:solidFill>
                  <a:srgbClr val="003982"/>
                </a:solidFill>
                <a:latin typeface="Khaitan" pitchFamily="50" charset="0"/>
                <a:ea typeface="ＭＳ Ｐゴシック" pitchFamily="34" charset="-128"/>
              </a:rPr>
              <a:t>Regulatory Regimes for Mutual Funds</a:t>
            </a:r>
            <a:endParaRPr lang="en-US" altLang="en-US" sz="2800" dirty="0">
              <a:solidFill>
                <a:srgbClr val="003982"/>
              </a:solidFill>
              <a:latin typeface="Khaitan" pitchFamily="50" charset="0"/>
              <a:ea typeface="ＭＳ Ｐゴシック" pitchFamily="34" charset="-128"/>
            </a:endParaRPr>
          </a:p>
          <a:p>
            <a:pPr marL="0" indent="0">
              <a:spcBef>
                <a:spcPct val="20000"/>
              </a:spcBef>
            </a:pPr>
            <a:endParaRPr lang="en-US" altLang="en-US" sz="3000" dirty="0">
              <a:solidFill>
                <a:srgbClr val="003982"/>
              </a:solidFill>
              <a:latin typeface="Arial BT"/>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US" altLang="en-US" dirty="0" smtClean="0">
                <a:solidFill>
                  <a:srgbClr val="003982"/>
                </a:solidFill>
              </a:rPr>
              <a:t>Regulatory Overview</a:t>
            </a:r>
            <a:endParaRPr lang="en-US" altLang="en-US" dirty="0">
              <a:solidFill>
                <a:srgbClr val="003982"/>
              </a:solidFill>
            </a:endParaRPr>
          </a:p>
        </p:txBody>
      </p:sp>
      <p:sp>
        <p:nvSpPr>
          <p:cNvPr id="3" name="Content Placeholder 2"/>
          <p:cNvSpPr>
            <a:spLocks noGrp="1"/>
          </p:cNvSpPr>
          <p:nvPr>
            <p:ph idx="4294967295"/>
          </p:nvPr>
        </p:nvSpPr>
        <p:spPr>
          <a:xfrm>
            <a:off x="1331640" y="1227584"/>
            <a:ext cx="7315200" cy="5369768"/>
          </a:xfrm>
        </p:spPr>
        <p:txBody>
          <a:bodyPr rtlCol="0">
            <a:normAutofit fontScale="92500" lnSpcReduction="20000"/>
          </a:bodyPr>
          <a:lstStyle/>
          <a:p>
            <a:pPr algn="just" eaLnBrk="1" fontAlgn="auto" hangingPunct="1">
              <a:spcAft>
                <a:spcPts val="600"/>
              </a:spcAft>
              <a:defRPr/>
            </a:pPr>
            <a:r>
              <a:rPr lang="en-GB" dirty="0" smtClean="0">
                <a:solidFill>
                  <a:srgbClr val="003982"/>
                </a:solidFill>
              </a:rPr>
              <a:t>United States of America</a:t>
            </a:r>
          </a:p>
          <a:p>
            <a:pPr marL="342900" indent="-342900" algn="just" eaLnBrk="1" fontAlgn="auto" hangingPunct="1">
              <a:spcAft>
                <a:spcPts val="600"/>
              </a:spcAft>
              <a:buFont typeface="Wingdings" pitchFamily="2" charset="2"/>
              <a:buChar char="§"/>
              <a:defRPr/>
            </a:pPr>
            <a:r>
              <a:rPr lang="en-GB" sz="1400" dirty="0" smtClean="0">
                <a:solidFill>
                  <a:schemeClr val="tx1"/>
                </a:solidFill>
              </a:rPr>
              <a:t>In USA, mutual funds, being </a:t>
            </a:r>
            <a:r>
              <a:rPr lang="en-GB" sz="1400" b="1" dirty="0" smtClean="0">
                <a:solidFill>
                  <a:schemeClr val="tx1"/>
                </a:solidFill>
              </a:rPr>
              <a:t>investment companies</a:t>
            </a:r>
            <a:r>
              <a:rPr lang="en-GB" sz="1400" dirty="0" smtClean="0">
                <a:solidFill>
                  <a:schemeClr val="tx1"/>
                </a:solidFill>
              </a:rPr>
              <a:t>, are primarily governed </a:t>
            </a:r>
            <a:r>
              <a:rPr lang="en-GB" sz="1400" dirty="0">
                <a:solidFill>
                  <a:schemeClr val="tx1"/>
                </a:solidFill>
              </a:rPr>
              <a:t>by the </a:t>
            </a:r>
            <a:r>
              <a:rPr lang="en-GB" sz="1400" b="1" dirty="0">
                <a:solidFill>
                  <a:schemeClr val="tx1"/>
                </a:solidFill>
              </a:rPr>
              <a:t>Investment Company Act of 1940 </a:t>
            </a:r>
            <a:r>
              <a:rPr lang="en-GB" sz="1400" dirty="0" smtClean="0">
                <a:solidFill>
                  <a:schemeClr val="tx1"/>
                </a:solidFill>
              </a:rPr>
              <a:t>and are subject to federal securities laws like the </a:t>
            </a:r>
            <a:r>
              <a:rPr lang="en-GB" sz="1400" b="1" dirty="0" smtClean="0">
                <a:solidFill>
                  <a:schemeClr val="tx1"/>
                </a:solidFill>
              </a:rPr>
              <a:t>Securities Act of 1933</a:t>
            </a:r>
            <a:r>
              <a:rPr lang="en-GB" sz="1400" dirty="0" smtClean="0">
                <a:solidFill>
                  <a:schemeClr val="tx1"/>
                </a:solidFill>
              </a:rPr>
              <a:t>, </a:t>
            </a:r>
            <a:r>
              <a:rPr lang="en-GB" sz="1400" b="1" dirty="0" smtClean="0">
                <a:solidFill>
                  <a:schemeClr val="tx1"/>
                </a:solidFill>
              </a:rPr>
              <a:t>the Securities Exchange Act of 1934</a:t>
            </a:r>
            <a:r>
              <a:rPr lang="en-GB" sz="1400" dirty="0" smtClean="0">
                <a:solidFill>
                  <a:schemeClr val="tx1"/>
                </a:solidFill>
              </a:rPr>
              <a:t> and the </a:t>
            </a:r>
            <a:r>
              <a:rPr lang="en-GB" sz="1400" b="1" dirty="0" smtClean="0">
                <a:solidFill>
                  <a:schemeClr val="tx1"/>
                </a:solidFill>
              </a:rPr>
              <a:t>Sarbanes-Oxley Act of 2002</a:t>
            </a:r>
            <a:r>
              <a:rPr lang="en-GB" sz="1400" dirty="0" smtClean="0">
                <a:solidFill>
                  <a:schemeClr val="tx1"/>
                </a:solidFill>
              </a:rPr>
              <a:t> </a:t>
            </a:r>
          </a:p>
          <a:p>
            <a:pPr marL="342900" indent="-342900" algn="just" eaLnBrk="1" fontAlgn="auto" hangingPunct="1">
              <a:spcAft>
                <a:spcPts val="600"/>
              </a:spcAft>
              <a:buFont typeface="Wingdings" pitchFamily="2" charset="2"/>
              <a:buChar char="§"/>
              <a:defRPr/>
            </a:pPr>
            <a:r>
              <a:rPr lang="en-GB" sz="1400" dirty="0" smtClean="0">
                <a:solidFill>
                  <a:schemeClr val="tx1"/>
                </a:solidFill>
              </a:rPr>
              <a:t>The Securities and Exchange Commission (“SEC”) has also adopted various regulations generally applicable to the funds under these laws</a:t>
            </a:r>
          </a:p>
          <a:p>
            <a:pPr marL="342900" indent="-342900" algn="just" eaLnBrk="1" fontAlgn="auto" hangingPunct="1">
              <a:spcAft>
                <a:spcPts val="600"/>
              </a:spcAft>
              <a:buFont typeface="Wingdings" pitchFamily="2" charset="2"/>
              <a:buChar char="§"/>
              <a:defRPr/>
            </a:pPr>
            <a:r>
              <a:rPr lang="en-IN" sz="1400" b="1" dirty="0">
                <a:solidFill>
                  <a:schemeClr val="tx1"/>
                </a:solidFill>
              </a:rPr>
              <a:t>Persons who </a:t>
            </a:r>
            <a:r>
              <a:rPr lang="en-IN" sz="1400" b="1" dirty="0" smtClean="0">
                <a:solidFill>
                  <a:schemeClr val="tx1"/>
                </a:solidFill>
              </a:rPr>
              <a:t>manages </a:t>
            </a:r>
            <a:r>
              <a:rPr lang="en-IN" sz="1400" b="1" dirty="0">
                <a:solidFill>
                  <a:schemeClr val="tx1"/>
                </a:solidFill>
              </a:rPr>
              <a:t>the portfolios of registered investment companies </a:t>
            </a:r>
            <a:r>
              <a:rPr lang="en-IN" sz="1400" dirty="0">
                <a:solidFill>
                  <a:schemeClr val="tx1"/>
                </a:solidFill>
              </a:rPr>
              <a:t>must register with the </a:t>
            </a:r>
            <a:r>
              <a:rPr lang="en-IN" sz="1400" b="1" dirty="0">
                <a:solidFill>
                  <a:schemeClr val="tx1"/>
                </a:solidFill>
              </a:rPr>
              <a:t>SEC as investment advisers under the Investment Advisers Act of </a:t>
            </a:r>
            <a:r>
              <a:rPr lang="en-IN" sz="1400" b="1" dirty="0" smtClean="0">
                <a:solidFill>
                  <a:schemeClr val="tx1"/>
                </a:solidFill>
              </a:rPr>
              <a:t>1940</a:t>
            </a:r>
          </a:p>
          <a:p>
            <a:pPr marL="342900" indent="-342900" algn="just" eaLnBrk="1" fontAlgn="auto" hangingPunct="1">
              <a:spcAft>
                <a:spcPts val="600"/>
              </a:spcAft>
              <a:buFont typeface="Wingdings" pitchFamily="2" charset="2"/>
              <a:buChar char="§"/>
              <a:defRPr/>
            </a:pPr>
            <a:endParaRPr lang="en-IN" sz="1400" b="1" dirty="0" smtClean="0">
              <a:solidFill>
                <a:schemeClr val="tx1"/>
              </a:solidFill>
            </a:endParaRPr>
          </a:p>
          <a:p>
            <a:pPr algn="just" eaLnBrk="1" fontAlgn="auto" hangingPunct="1">
              <a:spcAft>
                <a:spcPts val="600"/>
              </a:spcAft>
              <a:defRPr/>
            </a:pPr>
            <a:r>
              <a:rPr lang="en-IN" sz="2200" dirty="0" smtClean="0">
                <a:solidFill>
                  <a:srgbClr val="003982"/>
                </a:solidFill>
              </a:rPr>
              <a:t>European Union</a:t>
            </a:r>
            <a:endParaRPr lang="en-GB" sz="2200" dirty="0" smtClean="0">
              <a:solidFill>
                <a:srgbClr val="003982"/>
              </a:solidFill>
            </a:endParaRPr>
          </a:p>
          <a:p>
            <a:pPr marL="342900" indent="-342900" algn="just" eaLnBrk="1" fontAlgn="auto" hangingPunct="1">
              <a:spcAft>
                <a:spcPts val="600"/>
              </a:spcAft>
              <a:buFont typeface="Wingdings" pitchFamily="2" charset="2"/>
              <a:buChar char="§"/>
              <a:defRPr/>
            </a:pPr>
            <a:r>
              <a:rPr lang="en-GB" sz="1400" dirty="0" smtClean="0">
                <a:solidFill>
                  <a:schemeClr val="tx1"/>
                </a:solidFill>
              </a:rPr>
              <a:t>In EU, </a:t>
            </a:r>
            <a:r>
              <a:rPr lang="en-IN" sz="1400" b="1" dirty="0" smtClean="0">
                <a:solidFill>
                  <a:schemeClr val="tx1"/>
                </a:solidFill>
              </a:rPr>
              <a:t>the </a:t>
            </a:r>
            <a:r>
              <a:rPr lang="en-IN" sz="1400" b="1" dirty="0">
                <a:solidFill>
                  <a:schemeClr val="tx1"/>
                </a:solidFill>
              </a:rPr>
              <a:t>UCITS regime enables a firm to register an investment product one time in one EU member state</a:t>
            </a:r>
            <a:r>
              <a:rPr lang="en-IN" sz="1400" dirty="0">
                <a:solidFill>
                  <a:schemeClr val="tx1"/>
                </a:solidFill>
              </a:rPr>
              <a:t> and then effectively distribute that product across the entire </a:t>
            </a:r>
            <a:r>
              <a:rPr lang="en-IN" sz="1400" dirty="0" smtClean="0">
                <a:solidFill>
                  <a:schemeClr val="tx1"/>
                </a:solidFill>
              </a:rPr>
              <a:t>EU</a:t>
            </a:r>
          </a:p>
          <a:p>
            <a:pPr marL="342900" indent="-342900" algn="just" eaLnBrk="1" fontAlgn="auto" hangingPunct="1">
              <a:spcAft>
                <a:spcPts val="600"/>
              </a:spcAft>
              <a:buFont typeface="Wingdings" pitchFamily="2" charset="2"/>
              <a:buChar char="§"/>
              <a:defRPr/>
            </a:pPr>
            <a:r>
              <a:rPr lang="en-IN" sz="1400" dirty="0" smtClean="0">
                <a:solidFill>
                  <a:schemeClr val="tx1"/>
                </a:solidFill>
              </a:rPr>
              <a:t>The UCITS are governed by </a:t>
            </a:r>
            <a:r>
              <a:rPr lang="en-IN" sz="1400" b="1" dirty="0" smtClean="0">
                <a:solidFill>
                  <a:schemeClr val="tx1"/>
                </a:solidFill>
              </a:rPr>
              <a:t>directives issues by the European Commission</a:t>
            </a:r>
            <a:r>
              <a:rPr lang="en-IN" sz="1400" dirty="0" smtClean="0">
                <a:solidFill>
                  <a:schemeClr val="tx1"/>
                </a:solidFill>
              </a:rPr>
              <a:t> from time to time </a:t>
            </a:r>
          </a:p>
          <a:p>
            <a:pPr marL="342900" indent="-342900" algn="just" eaLnBrk="1" fontAlgn="auto" hangingPunct="1">
              <a:spcAft>
                <a:spcPts val="600"/>
              </a:spcAft>
              <a:buFont typeface="Wingdings" pitchFamily="2" charset="2"/>
              <a:buChar char="§"/>
              <a:defRPr/>
            </a:pPr>
            <a:r>
              <a:rPr lang="en-IN" sz="1400" b="1" dirty="0" smtClean="0">
                <a:solidFill>
                  <a:schemeClr val="tx1"/>
                </a:solidFill>
              </a:rPr>
              <a:t>UCITS must be registered under the local </a:t>
            </a:r>
            <a:r>
              <a:rPr lang="en-IN" sz="1400" b="1" dirty="0">
                <a:solidFill>
                  <a:schemeClr val="tx1"/>
                </a:solidFill>
              </a:rPr>
              <a:t>regime </a:t>
            </a:r>
            <a:r>
              <a:rPr lang="en-IN" sz="1400" dirty="0">
                <a:solidFill>
                  <a:schemeClr val="tx1"/>
                </a:solidFill>
              </a:rPr>
              <a:t> and comply </a:t>
            </a:r>
            <a:r>
              <a:rPr lang="en-IN" sz="1400" dirty="0" smtClean="0">
                <a:solidFill>
                  <a:schemeClr val="tx1"/>
                </a:solidFill>
              </a:rPr>
              <a:t>with all </a:t>
            </a:r>
            <a:r>
              <a:rPr lang="en-IN" sz="1400" dirty="0">
                <a:solidFill>
                  <a:schemeClr val="tx1"/>
                </a:solidFill>
              </a:rPr>
              <a:t>local registration and compliance </a:t>
            </a:r>
            <a:r>
              <a:rPr lang="en-IN" sz="1400" dirty="0" smtClean="0">
                <a:solidFill>
                  <a:schemeClr val="tx1"/>
                </a:solidFill>
              </a:rPr>
              <a:t>requirements of the EU member state to </a:t>
            </a:r>
            <a:r>
              <a:rPr lang="en-IN" sz="1400" b="1" dirty="0" smtClean="0">
                <a:solidFill>
                  <a:schemeClr val="tx1"/>
                </a:solidFill>
              </a:rPr>
              <a:t>avail of the EU passporting benefits </a:t>
            </a:r>
          </a:p>
          <a:p>
            <a:pPr marL="342900" indent="-342900" algn="just" eaLnBrk="1" fontAlgn="auto" hangingPunct="1">
              <a:spcAft>
                <a:spcPts val="600"/>
              </a:spcAft>
              <a:buFont typeface="Wingdings" pitchFamily="2" charset="2"/>
              <a:buChar char="§"/>
              <a:defRPr/>
            </a:pPr>
            <a:r>
              <a:rPr lang="en-IN" sz="1400" b="1" dirty="0" smtClean="0">
                <a:solidFill>
                  <a:schemeClr val="tx1"/>
                </a:solidFill>
              </a:rPr>
              <a:t>With </a:t>
            </a:r>
            <a:r>
              <a:rPr lang="en-IN" sz="1400" b="1" dirty="0">
                <a:solidFill>
                  <a:schemeClr val="tx1"/>
                </a:solidFill>
              </a:rPr>
              <a:t>UCITS IV directive, the Management Company Passport was introduced</a:t>
            </a:r>
            <a:r>
              <a:rPr lang="en-IN" sz="1400" dirty="0">
                <a:solidFill>
                  <a:schemeClr val="tx1"/>
                </a:solidFill>
              </a:rPr>
              <a:t>. This permitted Management Companies domiciled in one EU member state to launch and manage a UCITS domiciled in another EU member </a:t>
            </a:r>
            <a:r>
              <a:rPr lang="en-IN" sz="1400" dirty="0" smtClean="0">
                <a:solidFill>
                  <a:schemeClr val="tx1"/>
                </a:solidFill>
              </a:rPr>
              <a:t>state</a:t>
            </a:r>
            <a:endParaRPr lang="en-GB" sz="1400" dirty="0">
              <a:solidFill>
                <a:schemeClr val="tx1"/>
              </a:solidFill>
            </a:endParaRPr>
          </a:p>
        </p:txBody>
      </p:sp>
    </p:spTree>
    <p:extLst>
      <p:ext uri="{BB962C8B-B14F-4D97-AF65-F5344CB8AC3E}">
        <p14:creationId xmlns:p14="http://schemas.microsoft.com/office/powerpoint/2010/main" val="351249121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808727"/>
              </p:ext>
            </p:extLst>
          </p:nvPr>
        </p:nvGraphicFramePr>
        <p:xfrm>
          <a:off x="611560" y="1348224"/>
          <a:ext cx="8208912" cy="2944873"/>
        </p:xfrm>
        <a:graphic>
          <a:graphicData uri="http://schemas.openxmlformats.org/drawingml/2006/table">
            <a:tbl>
              <a:tblPr firstRow="1" bandRow="1">
                <a:tableStyleId>{5C22544A-7EE6-4342-B048-85BDC9FD1C3A}</a:tableStyleId>
              </a:tblPr>
              <a:tblGrid>
                <a:gridCol w="2539093"/>
                <a:gridCol w="2933515"/>
                <a:gridCol w="2736304"/>
              </a:tblGrid>
              <a:tr h="411043">
                <a:tc>
                  <a:txBody>
                    <a:bodyPr/>
                    <a:lstStyle/>
                    <a:p>
                      <a:pPr algn="ctr"/>
                      <a:endParaRPr lang="en-GB" sz="1400" b="1" dirty="0"/>
                    </a:p>
                  </a:txBody>
                  <a:tcPr/>
                </a:tc>
                <a:tc>
                  <a:txBody>
                    <a:bodyPr/>
                    <a:lstStyle/>
                    <a:p>
                      <a:pPr algn="ctr"/>
                      <a:r>
                        <a:rPr lang="en-GB" sz="1400" dirty="0" smtClean="0"/>
                        <a:t>Mutual Funds in USA</a:t>
                      </a:r>
                      <a:endParaRPr lang="en-GB" sz="1400" dirty="0"/>
                    </a:p>
                  </a:txBody>
                  <a:tcPr/>
                </a:tc>
                <a:tc>
                  <a:txBody>
                    <a:bodyPr/>
                    <a:lstStyle/>
                    <a:p>
                      <a:pPr algn="ctr"/>
                      <a:r>
                        <a:rPr lang="en-GB" sz="1400" dirty="0" smtClean="0"/>
                        <a:t>UCITS in EU</a:t>
                      </a:r>
                      <a:endParaRPr lang="en-GB" sz="1400" dirty="0"/>
                    </a:p>
                  </a:txBody>
                  <a:tcPr/>
                </a:tc>
              </a:tr>
              <a:tr h="574335">
                <a:tc>
                  <a:txBody>
                    <a:bodyPr/>
                    <a:lstStyle/>
                    <a:p>
                      <a:r>
                        <a:rPr lang="en-GB" sz="1400" b="1" dirty="0" smtClean="0"/>
                        <a:t>Registration of investment vehicle </a:t>
                      </a:r>
                      <a:endParaRPr lang="en-GB" sz="1400" b="1" dirty="0"/>
                    </a:p>
                  </a:txBody>
                  <a:tcPr/>
                </a:tc>
                <a:tc>
                  <a:txBody>
                    <a:bodyPr/>
                    <a:lstStyle/>
                    <a:p>
                      <a:pPr algn="ctr"/>
                      <a:r>
                        <a:rPr lang="en-GB" sz="1400" dirty="0" smtClean="0"/>
                        <a:t>Yes – as an investment company</a:t>
                      </a:r>
                      <a:endParaRPr lang="en-GB" sz="1400" dirty="0"/>
                    </a:p>
                  </a:txBody>
                  <a:tcPr/>
                </a:tc>
                <a:tc>
                  <a:txBody>
                    <a:bodyPr/>
                    <a:lstStyle/>
                    <a:p>
                      <a:pPr algn="ctr"/>
                      <a:r>
                        <a:rPr lang="en-GB" sz="1400" dirty="0" smtClean="0"/>
                        <a:t>Yes – as</a:t>
                      </a:r>
                      <a:r>
                        <a:rPr lang="en-GB" sz="1400" baseline="0" dirty="0" smtClean="0"/>
                        <a:t> a UCITS in a EU member state</a:t>
                      </a:r>
                      <a:endParaRPr lang="en-GB" sz="1400" dirty="0"/>
                    </a:p>
                  </a:txBody>
                  <a:tcPr/>
                </a:tc>
              </a:tr>
              <a:tr h="574335">
                <a:tc>
                  <a:txBody>
                    <a:bodyPr/>
                    <a:lstStyle/>
                    <a:p>
                      <a:r>
                        <a:rPr lang="en-GB" sz="1400" b="1" dirty="0" smtClean="0"/>
                        <a:t>Registration</a:t>
                      </a:r>
                      <a:r>
                        <a:rPr lang="en-GB" sz="1400" b="1" baseline="0" dirty="0" smtClean="0"/>
                        <a:t> </a:t>
                      </a:r>
                      <a:r>
                        <a:rPr lang="en-GB" sz="1400" b="1" dirty="0" smtClean="0"/>
                        <a:t>of the fund manager</a:t>
                      </a:r>
                      <a:endParaRPr lang="en-GB" sz="1400" b="1" dirty="0"/>
                    </a:p>
                  </a:txBody>
                  <a:tcPr/>
                </a:tc>
                <a:tc>
                  <a:txBody>
                    <a:bodyPr/>
                    <a:lstStyle/>
                    <a:p>
                      <a:pPr algn="ctr"/>
                      <a:r>
                        <a:rPr lang="en-GB" sz="1400" dirty="0" smtClean="0"/>
                        <a:t>Yes – as</a:t>
                      </a:r>
                      <a:r>
                        <a:rPr lang="en-GB" sz="1400" baseline="0" dirty="0" smtClean="0"/>
                        <a:t> an investment adviser</a:t>
                      </a:r>
                      <a:endParaRPr lang="en-GB" sz="1400" dirty="0"/>
                    </a:p>
                  </a:txBody>
                  <a:tcPr/>
                </a:tc>
                <a:tc>
                  <a:txBody>
                    <a:bodyPr/>
                    <a:lstStyle/>
                    <a:p>
                      <a:pPr algn="ctr"/>
                      <a:r>
                        <a:rPr lang="en-GB" sz="1400" dirty="0" smtClean="0"/>
                        <a:t>Yes – as UCITS Manager </a:t>
                      </a:r>
                      <a:endParaRPr lang="en-GB" sz="1400" dirty="0"/>
                    </a:p>
                  </a:txBody>
                  <a:tcPr/>
                </a:tc>
              </a:tr>
              <a:tr h="810825">
                <a:tc>
                  <a:txBody>
                    <a:bodyPr/>
                    <a:lstStyle/>
                    <a:p>
                      <a:r>
                        <a:rPr lang="en-GB" sz="1400" b="1" dirty="0" smtClean="0"/>
                        <a:t>Fiduciary obligations </a:t>
                      </a:r>
                      <a:endParaRPr lang="en-GB" sz="1400" b="1" dirty="0"/>
                    </a:p>
                  </a:txBody>
                  <a:tcPr/>
                </a:tc>
                <a:tc>
                  <a:txBody>
                    <a:bodyPr/>
                    <a:lstStyle/>
                    <a:p>
                      <a:pPr algn="ctr"/>
                      <a:r>
                        <a:rPr lang="en-GB" sz="1400" dirty="0" smtClean="0"/>
                        <a:t>Yes – recognised</a:t>
                      </a:r>
                      <a:r>
                        <a:rPr lang="en-GB" sz="1400" baseline="0" dirty="0" smtClean="0"/>
                        <a:t> by the Investment Advisers Act of 1940</a:t>
                      </a:r>
                      <a:endParaRPr lang="en-GB" sz="1400" dirty="0"/>
                    </a:p>
                  </a:txBody>
                  <a:tcPr/>
                </a:tc>
                <a:tc>
                  <a:txBody>
                    <a:bodyPr/>
                    <a:lstStyle/>
                    <a:p>
                      <a:pPr algn="ctr"/>
                      <a:r>
                        <a:rPr lang="en-GB" sz="1400" dirty="0" smtClean="0"/>
                        <a:t>Yes – these have</a:t>
                      </a:r>
                      <a:r>
                        <a:rPr lang="en-GB" sz="1400" baseline="0" dirty="0" smtClean="0"/>
                        <a:t> been further increased by the UCITS V directive </a:t>
                      </a:r>
                      <a:endParaRPr lang="en-GB" sz="1400" dirty="0"/>
                    </a:p>
                  </a:txBody>
                  <a:tcPr/>
                </a:tc>
              </a:tr>
              <a:tr h="574335">
                <a:tc>
                  <a:txBody>
                    <a:bodyPr/>
                    <a:lstStyle/>
                    <a:p>
                      <a:r>
                        <a:rPr lang="en-GB" sz="1400" b="1" dirty="0" smtClean="0"/>
                        <a:t>Passport</a:t>
                      </a:r>
                      <a:endParaRPr lang="en-GB" sz="1400" b="1" dirty="0"/>
                    </a:p>
                  </a:txBody>
                  <a:tcPr/>
                </a:tc>
                <a:tc>
                  <a:txBody>
                    <a:bodyPr/>
                    <a:lstStyle/>
                    <a:p>
                      <a:pPr algn="just"/>
                      <a:r>
                        <a:rPr lang="en-GB" sz="1400" dirty="0" smtClean="0"/>
                        <a:t>The fund can be marketed across</a:t>
                      </a:r>
                      <a:r>
                        <a:rPr lang="en-GB" sz="1400" baseline="0" dirty="0" smtClean="0"/>
                        <a:t> USA</a:t>
                      </a:r>
                      <a:endParaRPr lang="en-GB" sz="1400" dirty="0"/>
                    </a:p>
                  </a:txBody>
                  <a:tcPr/>
                </a:tc>
                <a:tc>
                  <a:txBody>
                    <a:bodyPr/>
                    <a:lstStyle/>
                    <a:p>
                      <a:pPr algn="just"/>
                      <a:r>
                        <a:rPr lang="en-GB" sz="1400" dirty="0" smtClean="0"/>
                        <a:t>The fund can be marketed</a:t>
                      </a:r>
                      <a:r>
                        <a:rPr lang="en-GB" sz="1400" baseline="0" dirty="0" smtClean="0"/>
                        <a:t> across EU</a:t>
                      </a:r>
                      <a:endParaRPr lang="en-GB" sz="1400" dirty="0"/>
                    </a:p>
                  </a:txBody>
                  <a:tcPr/>
                </a:tc>
              </a:tr>
            </a:tbl>
          </a:graphicData>
        </a:graphic>
      </p:graphicFrame>
      <p:sp>
        <p:nvSpPr>
          <p:cNvPr id="3" name="Content Placeholder 2"/>
          <p:cNvSpPr txBox="1">
            <a:spLocks/>
          </p:cNvSpPr>
          <p:nvPr/>
        </p:nvSpPr>
        <p:spPr bwMode="auto">
          <a:xfrm>
            <a:off x="611560" y="4581128"/>
            <a:ext cx="820891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0" fontAlgn="base" hangingPunct="0">
              <a:spcBef>
                <a:spcPct val="20000"/>
              </a:spcBef>
              <a:spcAft>
                <a:spcPct val="0"/>
              </a:spcAft>
              <a:buFont typeface="Wingdings" pitchFamily="2" charset="2"/>
              <a:defRPr sz="2000" kern="1200">
                <a:solidFill>
                  <a:srgbClr val="00B0F0"/>
                </a:solidFill>
                <a:latin typeface="+mn-lt"/>
                <a:ea typeface="+mn-ea"/>
                <a:cs typeface="+mn-cs"/>
              </a:defRPr>
            </a:lvl1pPr>
            <a:lvl2pPr marL="457200" indent="-4572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2pPr>
            <a:lvl3pPr marL="914400" indent="-4572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Aft>
                <a:spcPts val="600"/>
              </a:spcAft>
              <a:defRPr/>
            </a:pPr>
            <a:r>
              <a:rPr lang="en-IN" dirty="0" smtClean="0">
                <a:solidFill>
                  <a:srgbClr val="003982"/>
                </a:solidFill>
              </a:rPr>
              <a:t>AIFMD in European Union</a:t>
            </a:r>
          </a:p>
          <a:p>
            <a:pPr marL="342900" indent="-342900" algn="just" eaLnBrk="1" fontAlgn="auto" hangingPunct="1">
              <a:spcAft>
                <a:spcPts val="600"/>
              </a:spcAft>
              <a:buFont typeface="Wingdings" pitchFamily="2" charset="2"/>
              <a:buChar char="§"/>
              <a:defRPr/>
            </a:pPr>
            <a:r>
              <a:rPr lang="en-IN" sz="1400" dirty="0" smtClean="0">
                <a:solidFill>
                  <a:schemeClr val="tx1"/>
                </a:solidFill>
              </a:rPr>
              <a:t>The Alternative Investment Fund Managers Directive (“AIFMD”) focuses on the managers of the funds and governs all investment vehicles which aren’t UCITS</a:t>
            </a:r>
          </a:p>
          <a:p>
            <a:pPr marL="342900" indent="-342900" algn="just" eaLnBrk="1" fontAlgn="auto" hangingPunct="1">
              <a:spcAft>
                <a:spcPts val="600"/>
              </a:spcAft>
              <a:buFont typeface="Wingdings" pitchFamily="2" charset="2"/>
              <a:buChar char="§"/>
              <a:defRPr/>
            </a:pPr>
            <a:r>
              <a:rPr lang="en-IN" sz="1400" dirty="0" smtClean="0">
                <a:solidFill>
                  <a:schemeClr val="tx1"/>
                </a:solidFill>
              </a:rPr>
              <a:t>The AIFMD is a European Directive which aims at providing a harmonised regulatory and supervisory framework for managers of Alternative Investment Funds (“AIFs”) within the EU. It has introduced new organisational, operational, transparency and conduct of business requirements on AIFMs and the funds they manage</a:t>
            </a:r>
            <a:endParaRPr lang="en-IN" sz="1400" dirty="0">
              <a:solidFill>
                <a:schemeClr val="tx1"/>
              </a:solidFill>
            </a:endParaRPr>
          </a:p>
        </p:txBody>
      </p:sp>
    </p:spTree>
    <p:extLst>
      <p:ext uri="{BB962C8B-B14F-4D97-AF65-F5344CB8AC3E}">
        <p14:creationId xmlns:p14="http://schemas.microsoft.com/office/powerpoint/2010/main" val="69720338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ct val="20000"/>
              </a:spcBef>
            </a:pPr>
            <a:r>
              <a:rPr lang="en-US" altLang="en-US" dirty="0">
                <a:solidFill>
                  <a:srgbClr val="003982"/>
                </a:solidFill>
                <a:latin typeface="Khaitan" pitchFamily="50" charset="0"/>
                <a:ea typeface="ＭＳ Ｐゴシック" pitchFamily="34" charset="-128"/>
              </a:rPr>
              <a:t>Fees and Expenses</a:t>
            </a:r>
          </a:p>
        </p:txBody>
      </p:sp>
      <p:graphicFrame>
        <p:nvGraphicFramePr>
          <p:cNvPr id="5" name="Table 4"/>
          <p:cNvGraphicFramePr>
            <a:graphicFrameLocks noGrp="1"/>
          </p:cNvGraphicFramePr>
          <p:nvPr>
            <p:extLst>
              <p:ext uri="{D42A27DB-BD31-4B8C-83A1-F6EECF244321}">
                <p14:modId xmlns:p14="http://schemas.microsoft.com/office/powerpoint/2010/main" val="2354586292"/>
              </p:ext>
            </p:extLst>
          </p:nvPr>
        </p:nvGraphicFramePr>
        <p:xfrm>
          <a:off x="539552" y="1412776"/>
          <a:ext cx="8208910" cy="2778760"/>
        </p:xfrm>
        <a:graphic>
          <a:graphicData uri="http://schemas.openxmlformats.org/drawingml/2006/table">
            <a:tbl>
              <a:tblPr firstRow="1" bandRow="1">
                <a:tableStyleId>{5C22544A-7EE6-4342-B048-85BDC9FD1C3A}</a:tableStyleId>
              </a:tblPr>
              <a:tblGrid>
                <a:gridCol w="1728192"/>
                <a:gridCol w="2664296"/>
                <a:gridCol w="1008112"/>
                <a:gridCol w="1166528"/>
                <a:gridCol w="1641782"/>
              </a:tblGrid>
              <a:tr h="370840">
                <a:tc>
                  <a:txBody>
                    <a:bodyPr/>
                    <a:lstStyle/>
                    <a:p>
                      <a:endParaRPr lang="en-GB" sz="1400" b="1" dirty="0"/>
                    </a:p>
                  </a:txBody>
                  <a:tcPr/>
                </a:tc>
                <a:tc>
                  <a:txBody>
                    <a:bodyPr/>
                    <a:lstStyle/>
                    <a:p>
                      <a:pPr algn="ctr"/>
                      <a:r>
                        <a:rPr lang="en-GB" sz="1400" dirty="0" smtClean="0"/>
                        <a:t>USA</a:t>
                      </a:r>
                      <a:endParaRPr lang="en-GB" sz="1400" dirty="0"/>
                    </a:p>
                  </a:txBody>
                  <a:tcPr/>
                </a:tc>
                <a:tc>
                  <a:txBody>
                    <a:bodyPr/>
                    <a:lstStyle/>
                    <a:p>
                      <a:pPr algn="ctr"/>
                      <a:r>
                        <a:rPr lang="en-GB" sz="1400" dirty="0" smtClean="0"/>
                        <a:t>EU</a:t>
                      </a:r>
                      <a:endParaRPr lang="en-GB" sz="1400" dirty="0"/>
                    </a:p>
                  </a:txBody>
                  <a:tcPr/>
                </a:tc>
                <a:tc>
                  <a:txBody>
                    <a:bodyPr/>
                    <a:lstStyle/>
                    <a:p>
                      <a:pPr algn="ctr"/>
                      <a:r>
                        <a:rPr lang="en-GB" sz="1400" dirty="0" smtClean="0"/>
                        <a:t>Singapore</a:t>
                      </a:r>
                      <a:endParaRPr lang="en-GB" sz="1400" dirty="0"/>
                    </a:p>
                  </a:txBody>
                  <a:tcPr/>
                </a:tc>
                <a:tc>
                  <a:txBody>
                    <a:bodyPr/>
                    <a:lstStyle/>
                    <a:p>
                      <a:pPr algn="ctr"/>
                      <a:r>
                        <a:rPr lang="en-GB" sz="1400" dirty="0" smtClean="0"/>
                        <a:t>India </a:t>
                      </a:r>
                      <a:endParaRPr lang="en-GB" sz="1400" dirty="0"/>
                    </a:p>
                  </a:txBody>
                  <a:tcPr/>
                </a:tc>
              </a:tr>
              <a:tr h="370840">
                <a:tc>
                  <a:txBody>
                    <a:bodyPr/>
                    <a:lstStyle/>
                    <a:p>
                      <a:r>
                        <a:rPr lang="en-GB" sz="1400" b="1" dirty="0" smtClean="0"/>
                        <a:t>Annual operating expenses</a:t>
                      </a:r>
                      <a:endParaRPr lang="en-GB" sz="1400" b="1" dirty="0"/>
                    </a:p>
                  </a:txBody>
                  <a:tcPr/>
                </a:tc>
                <a:tc>
                  <a:txBody>
                    <a:bodyPr/>
                    <a:lstStyle/>
                    <a:p>
                      <a:r>
                        <a:rPr lang="en-GB" sz="1400" dirty="0" smtClean="0"/>
                        <a:t>No overall limit; distribution fees</a:t>
                      </a:r>
                      <a:r>
                        <a:rPr lang="en-GB" sz="1400" baseline="0" dirty="0" smtClean="0"/>
                        <a:t> cannot exceed 1% of fund’s net assets</a:t>
                      </a:r>
                      <a:endParaRPr lang="en-GB" sz="1400" dirty="0"/>
                    </a:p>
                  </a:txBody>
                  <a:tcPr/>
                </a:tc>
                <a:tc>
                  <a:txBody>
                    <a:bodyPr/>
                    <a:lstStyle/>
                    <a:p>
                      <a:r>
                        <a:rPr lang="en-GB" sz="1400" dirty="0" smtClean="0"/>
                        <a:t>No limits</a:t>
                      </a:r>
                      <a:endParaRPr lang="en-GB" sz="1400" dirty="0"/>
                    </a:p>
                  </a:txBody>
                  <a:tcPr/>
                </a:tc>
                <a:tc>
                  <a:txBody>
                    <a:bodyPr/>
                    <a:lstStyle/>
                    <a:p>
                      <a:r>
                        <a:rPr lang="en-GB" sz="1400" dirty="0" smtClean="0"/>
                        <a:t>No limits</a:t>
                      </a:r>
                      <a:endParaRPr lang="en-GB" sz="1400" dirty="0"/>
                    </a:p>
                  </a:txBody>
                  <a:tcPr/>
                </a:tc>
                <a:tc>
                  <a:txBody>
                    <a:bodyPr/>
                    <a:lstStyle/>
                    <a:p>
                      <a:r>
                        <a:rPr lang="en-GB" sz="1400" dirty="0" smtClean="0"/>
                        <a:t>Overall annual expenses cannot exceed 2.25% </a:t>
                      </a:r>
                      <a:endParaRPr lang="en-GB" sz="1400" dirty="0"/>
                    </a:p>
                  </a:txBody>
                  <a:tcPr/>
                </a:tc>
              </a:tr>
              <a:tr h="370840">
                <a:tc>
                  <a:txBody>
                    <a:bodyPr/>
                    <a:lstStyle/>
                    <a:p>
                      <a:r>
                        <a:rPr lang="en-GB" sz="1400" b="1" dirty="0" smtClean="0"/>
                        <a:t>Redemption</a:t>
                      </a:r>
                      <a:r>
                        <a:rPr lang="en-GB" sz="1400" b="1" baseline="0" dirty="0" smtClean="0"/>
                        <a:t> fees</a:t>
                      </a:r>
                      <a:endParaRPr lang="en-GB" sz="1400" b="1" dirty="0"/>
                    </a:p>
                  </a:txBody>
                  <a:tcPr/>
                </a:tc>
                <a:tc>
                  <a:txBody>
                    <a:bodyPr/>
                    <a:lstStyle/>
                    <a:p>
                      <a:r>
                        <a:rPr lang="en-GB" sz="1400" dirty="0" smtClean="0"/>
                        <a:t>Cannot</a:t>
                      </a:r>
                      <a:r>
                        <a:rPr lang="en-GB" sz="1400" baseline="0" dirty="0" smtClean="0"/>
                        <a:t> exceed 2% of fund’s net assets</a:t>
                      </a:r>
                      <a:endParaRPr lang="en-GB" sz="1400" dirty="0"/>
                    </a:p>
                  </a:txBody>
                  <a:tcPr/>
                </a:tc>
                <a:tc>
                  <a:txBody>
                    <a:bodyPr/>
                    <a:lstStyle/>
                    <a:p>
                      <a:r>
                        <a:rPr lang="en-GB" sz="1400" dirty="0" smtClean="0"/>
                        <a:t>No limits</a:t>
                      </a:r>
                      <a:endParaRPr lang="en-GB" sz="1400" dirty="0"/>
                    </a:p>
                  </a:txBody>
                  <a:tcPr/>
                </a:tc>
                <a:tc>
                  <a:txBody>
                    <a:bodyPr/>
                    <a:lstStyle/>
                    <a:p>
                      <a:r>
                        <a:rPr lang="en-GB" sz="1400" dirty="0" smtClean="0"/>
                        <a:t>No limits</a:t>
                      </a:r>
                      <a:endParaRPr lang="en-GB" sz="1400" dirty="0"/>
                    </a:p>
                  </a:txBody>
                  <a:tcPr/>
                </a:tc>
                <a:tc>
                  <a:txBody>
                    <a:bodyPr/>
                    <a:lstStyle/>
                    <a:p>
                      <a:r>
                        <a:rPr lang="en-GB" sz="1400" dirty="0" smtClean="0"/>
                        <a:t>No limits</a:t>
                      </a:r>
                      <a:endParaRPr lang="en-GB" sz="1400" dirty="0"/>
                    </a:p>
                  </a:txBody>
                  <a:tcPr/>
                </a:tc>
              </a:tr>
              <a:tr h="370840">
                <a:tc>
                  <a:txBody>
                    <a:bodyPr/>
                    <a:lstStyle/>
                    <a:p>
                      <a:r>
                        <a:rPr lang="en-GB" sz="1400" b="1" dirty="0" smtClean="0"/>
                        <a:t>Performance fees</a:t>
                      </a:r>
                      <a:endParaRPr lang="en-GB" sz="1400" b="1" dirty="0"/>
                    </a:p>
                  </a:txBody>
                  <a:tcPr/>
                </a:tc>
                <a:tc>
                  <a:txBody>
                    <a:bodyPr/>
                    <a:lstStyle/>
                    <a:p>
                      <a:r>
                        <a:rPr lang="en-GB" sz="1400" dirty="0" smtClean="0"/>
                        <a:t>Not allowed.</a:t>
                      </a:r>
                      <a:r>
                        <a:rPr lang="en-GB" sz="1400" baseline="0" dirty="0" smtClean="0"/>
                        <a:t> </a:t>
                      </a:r>
                    </a:p>
                    <a:p>
                      <a:r>
                        <a:rPr lang="en-GB" sz="1400" dirty="0" smtClean="0"/>
                        <a:t>However, non-resident investment</a:t>
                      </a:r>
                      <a:r>
                        <a:rPr lang="en-GB" sz="1400" baseline="0" dirty="0" smtClean="0"/>
                        <a:t> advisers may receive performance fees</a:t>
                      </a:r>
                      <a:endParaRPr lang="en-GB" sz="1400" dirty="0"/>
                    </a:p>
                  </a:txBody>
                  <a:tcPr/>
                </a:tc>
                <a:tc>
                  <a:txBody>
                    <a:bodyPr/>
                    <a:lstStyle/>
                    <a:p>
                      <a:r>
                        <a:rPr lang="en-GB" sz="1400" dirty="0" smtClean="0"/>
                        <a:t>No limits</a:t>
                      </a:r>
                      <a:endParaRPr lang="en-GB" sz="1400" dirty="0"/>
                    </a:p>
                  </a:txBody>
                  <a:tcPr/>
                </a:tc>
                <a:tc>
                  <a:txBody>
                    <a:bodyPr/>
                    <a:lstStyle/>
                    <a:p>
                      <a:r>
                        <a:rPr lang="en-GB" sz="1400" dirty="0" smtClean="0"/>
                        <a:t>No limits</a:t>
                      </a:r>
                      <a:endParaRPr lang="en-GB" sz="1400" dirty="0"/>
                    </a:p>
                  </a:txBody>
                  <a:tcPr/>
                </a:tc>
                <a:tc>
                  <a:txBody>
                    <a:bodyPr/>
                    <a:lstStyle/>
                    <a:p>
                      <a:r>
                        <a:rPr lang="en-GB" sz="1400" dirty="0" smtClean="0"/>
                        <a:t>Not</a:t>
                      </a:r>
                      <a:r>
                        <a:rPr lang="en-GB" sz="1400" baseline="0" dirty="0" smtClean="0"/>
                        <a:t> </a:t>
                      </a:r>
                      <a:r>
                        <a:rPr lang="en-GB" sz="1400" dirty="0" smtClean="0"/>
                        <a:t>allowed</a:t>
                      </a:r>
                      <a:endParaRPr lang="en-GB" sz="1400" dirty="0"/>
                    </a:p>
                  </a:txBody>
                  <a:tcPr/>
                </a:tc>
              </a:tr>
            </a:tbl>
          </a:graphicData>
        </a:graphic>
      </p:graphicFrame>
      <p:sp>
        <p:nvSpPr>
          <p:cNvPr id="6" name="Text Placeholder 2"/>
          <p:cNvSpPr>
            <a:spLocks noGrp="1"/>
          </p:cNvSpPr>
          <p:nvPr>
            <p:ph type="body" idx="1"/>
          </p:nvPr>
        </p:nvSpPr>
        <p:spPr>
          <a:xfrm>
            <a:off x="523074" y="4335552"/>
            <a:ext cx="8208910" cy="2261800"/>
          </a:xfrm>
        </p:spPr>
        <p:txBody>
          <a:bodyPr>
            <a:normAutofit/>
          </a:bodyPr>
          <a:lstStyle/>
          <a:p>
            <a:pPr algn="just"/>
            <a:r>
              <a:rPr lang="en-GB" dirty="0" smtClean="0"/>
              <a:t>UCITS V</a:t>
            </a:r>
          </a:p>
          <a:p>
            <a:pPr marL="285750" indent="-285750" algn="just">
              <a:buFont typeface="Wingdings" panose="05000000000000000000" pitchFamily="2" charset="2"/>
              <a:buChar char="§"/>
            </a:pPr>
            <a:r>
              <a:rPr lang="en-GB" sz="1400" dirty="0" smtClean="0">
                <a:solidFill>
                  <a:schemeClr val="tx1"/>
                </a:solidFill>
              </a:rPr>
              <a:t>UCITS </a:t>
            </a:r>
            <a:r>
              <a:rPr lang="en-GB" sz="1400" dirty="0">
                <a:solidFill>
                  <a:schemeClr val="tx1"/>
                </a:solidFill>
              </a:rPr>
              <a:t>V has made adoption of the </a:t>
            </a:r>
            <a:r>
              <a:rPr lang="en-IN" sz="1400" dirty="0">
                <a:solidFill>
                  <a:schemeClr val="tx1"/>
                </a:solidFill>
              </a:rPr>
              <a:t> European Securities and Markets Authority’s “</a:t>
            </a:r>
            <a:r>
              <a:rPr lang="en-IN" sz="1400" b="1" i="1" dirty="0">
                <a:solidFill>
                  <a:schemeClr val="tx1"/>
                </a:solidFill>
              </a:rPr>
              <a:t>Guidelines on sound remuneration policies under the UCITS Directive and AIFMD</a:t>
            </a:r>
            <a:r>
              <a:rPr lang="en-IN" sz="1400" i="1" dirty="0">
                <a:solidFill>
                  <a:schemeClr val="tx1"/>
                </a:solidFill>
              </a:rPr>
              <a:t>” </a:t>
            </a:r>
            <a:r>
              <a:rPr lang="en-IN" sz="1400" dirty="0">
                <a:solidFill>
                  <a:schemeClr val="tx1"/>
                </a:solidFill>
              </a:rPr>
              <a:t>mandatory for all </a:t>
            </a:r>
            <a:r>
              <a:rPr lang="en-IN" sz="1400" dirty="0" smtClean="0">
                <a:solidFill>
                  <a:schemeClr val="tx1"/>
                </a:solidFill>
              </a:rPr>
              <a:t>UCITS with effect </a:t>
            </a:r>
            <a:r>
              <a:rPr lang="en-IN" sz="1400" dirty="0">
                <a:solidFill>
                  <a:schemeClr val="tx1"/>
                </a:solidFill>
              </a:rPr>
              <a:t>from </a:t>
            </a:r>
            <a:r>
              <a:rPr lang="en-IN" sz="1400" b="1" dirty="0">
                <a:solidFill>
                  <a:schemeClr val="tx1"/>
                </a:solidFill>
              </a:rPr>
              <a:t>1 January 2017</a:t>
            </a:r>
            <a:r>
              <a:rPr lang="en-IN" sz="1400" dirty="0">
                <a:solidFill>
                  <a:schemeClr val="tx1"/>
                </a:solidFill>
              </a:rPr>
              <a:t>. </a:t>
            </a:r>
            <a:endParaRPr lang="en-IN" sz="1400" dirty="0" smtClean="0">
              <a:solidFill>
                <a:schemeClr val="tx1"/>
              </a:solidFill>
            </a:endParaRPr>
          </a:p>
          <a:p>
            <a:pPr marL="285750" indent="-285750" algn="just">
              <a:buFont typeface="Wingdings" panose="05000000000000000000" pitchFamily="2" charset="2"/>
              <a:buChar char="§"/>
            </a:pPr>
            <a:r>
              <a:rPr lang="en-IN" sz="1400" dirty="0" smtClean="0">
                <a:solidFill>
                  <a:schemeClr val="tx1"/>
                </a:solidFill>
              </a:rPr>
              <a:t>Under </a:t>
            </a:r>
            <a:r>
              <a:rPr lang="en-IN" sz="1400" dirty="0">
                <a:solidFill>
                  <a:schemeClr val="tx1"/>
                </a:solidFill>
              </a:rPr>
              <a:t>this, the UCITS Manager must </a:t>
            </a:r>
            <a:r>
              <a:rPr lang="en-IN" sz="1400" i="1" dirty="0" smtClean="0">
                <a:solidFill>
                  <a:schemeClr val="tx1"/>
                </a:solidFill>
              </a:rPr>
              <a:t>inter alia </a:t>
            </a:r>
            <a:r>
              <a:rPr lang="en-IN" sz="1400" b="1" dirty="0" smtClean="0">
                <a:solidFill>
                  <a:schemeClr val="tx1"/>
                </a:solidFill>
              </a:rPr>
              <a:t>establish </a:t>
            </a:r>
            <a:r>
              <a:rPr lang="en-IN" sz="1400" b="1" dirty="0">
                <a:solidFill>
                  <a:schemeClr val="tx1"/>
                </a:solidFill>
              </a:rPr>
              <a:t>a remuneration committee </a:t>
            </a:r>
            <a:r>
              <a:rPr lang="en-IN" sz="1400" dirty="0">
                <a:solidFill>
                  <a:schemeClr val="tx1"/>
                </a:solidFill>
              </a:rPr>
              <a:t>and </a:t>
            </a:r>
            <a:r>
              <a:rPr lang="en-IN" sz="1400" b="1" dirty="0">
                <a:solidFill>
                  <a:schemeClr val="tx1"/>
                </a:solidFill>
              </a:rPr>
              <a:t>publish its remuneration policy </a:t>
            </a:r>
            <a:r>
              <a:rPr lang="en-IN" sz="1400" dirty="0">
                <a:solidFill>
                  <a:schemeClr val="tx1"/>
                </a:solidFill>
              </a:rPr>
              <a:t>in the Key Investor Information Document and the annual report of the </a:t>
            </a:r>
            <a:r>
              <a:rPr lang="en-IN" sz="1400" dirty="0" smtClean="0">
                <a:solidFill>
                  <a:schemeClr val="tx1"/>
                </a:solidFill>
              </a:rPr>
              <a:t>UCITS</a:t>
            </a:r>
            <a:endParaRPr lang="en-GB" sz="1400" dirty="0">
              <a:solidFill>
                <a:prstClr val="black"/>
              </a:solidFill>
            </a:endParaRPr>
          </a:p>
          <a:p>
            <a:pPr algn="just"/>
            <a:endParaRPr lang="en-GB" sz="1400" dirty="0">
              <a:solidFill>
                <a:schemeClr val="tx1"/>
              </a:solidFill>
            </a:endParaRPr>
          </a:p>
        </p:txBody>
      </p:sp>
    </p:spTree>
    <p:extLst>
      <p:ext uri="{BB962C8B-B14F-4D97-AF65-F5344CB8AC3E}">
        <p14:creationId xmlns:p14="http://schemas.microsoft.com/office/powerpoint/2010/main" val="390637961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ct val="20000"/>
              </a:spcBef>
            </a:pPr>
            <a:r>
              <a:rPr lang="en-US" altLang="en-US" dirty="0" smtClean="0">
                <a:solidFill>
                  <a:srgbClr val="003982"/>
                </a:solidFill>
                <a:latin typeface="Khaitan" pitchFamily="50" charset="0"/>
                <a:ea typeface="ＭＳ Ｐゴシック" pitchFamily="34" charset="-128"/>
              </a:rPr>
              <a:t>Overseas Distribution - Marketing Restrictions for Indian AMCs</a:t>
            </a:r>
            <a:endParaRPr lang="en-US" altLang="en-US" dirty="0">
              <a:solidFill>
                <a:srgbClr val="003982"/>
              </a:solidFill>
              <a:latin typeface="Khaitan" pitchFamily="50" charset="0"/>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4026364961"/>
              </p:ext>
            </p:extLst>
          </p:nvPr>
        </p:nvGraphicFramePr>
        <p:xfrm>
          <a:off x="539552" y="1844824"/>
          <a:ext cx="8192432" cy="3789680"/>
        </p:xfrm>
        <a:graphic>
          <a:graphicData uri="http://schemas.openxmlformats.org/drawingml/2006/table">
            <a:tbl>
              <a:tblPr firstRow="1" bandRow="1">
                <a:tableStyleId>{5C22544A-7EE6-4342-B048-85BDC9FD1C3A}</a:tableStyleId>
              </a:tblPr>
              <a:tblGrid>
                <a:gridCol w="2155904"/>
                <a:gridCol w="2012176"/>
                <a:gridCol w="2012176"/>
                <a:gridCol w="2012176"/>
              </a:tblGrid>
              <a:tr h="370840">
                <a:tc>
                  <a:txBody>
                    <a:bodyPr/>
                    <a:lstStyle/>
                    <a:p>
                      <a:endParaRPr lang="en-GB" sz="1400" b="1" dirty="0"/>
                    </a:p>
                  </a:txBody>
                  <a:tcPr/>
                </a:tc>
                <a:tc>
                  <a:txBody>
                    <a:bodyPr/>
                    <a:lstStyle/>
                    <a:p>
                      <a:pPr algn="ctr"/>
                      <a:r>
                        <a:rPr lang="en-GB" sz="1400" dirty="0" smtClean="0"/>
                        <a:t>USA</a:t>
                      </a:r>
                      <a:endParaRPr lang="en-GB" sz="1400" dirty="0"/>
                    </a:p>
                  </a:txBody>
                  <a:tcPr/>
                </a:tc>
                <a:tc>
                  <a:txBody>
                    <a:bodyPr/>
                    <a:lstStyle/>
                    <a:p>
                      <a:pPr algn="ctr"/>
                      <a:r>
                        <a:rPr lang="en-GB" sz="1400" dirty="0" smtClean="0"/>
                        <a:t>EU</a:t>
                      </a:r>
                      <a:endParaRPr lang="en-GB" sz="1400" dirty="0"/>
                    </a:p>
                  </a:txBody>
                  <a:tcPr/>
                </a:tc>
                <a:tc>
                  <a:txBody>
                    <a:bodyPr/>
                    <a:lstStyle/>
                    <a:p>
                      <a:pPr algn="ctr"/>
                      <a:r>
                        <a:rPr lang="en-GB" sz="1400" dirty="0" smtClean="0"/>
                        <a:t>Singapore</a:t>
                      </a:r>
                      <a:endParaRPr lang="en-GB" sz="1400" dirty="0"/>
                    </a:p>
                  </a:txBody>
                  <a:tcPr/>
                </a:tc>
              </a:tr>
              <a:tr h="370840">
                <a:tc>
                  <a:txBody>
                    <a:bodyPr/>
                    <a:lstStyle/>
                    <a:p>
                      <a:r>
                        <a:rPr lang="en-GB" sz="1400" b="1" dirty="0" smtClean="0"/>
                        <a:t>Registration</a:t>
                      </a:r>
                      <a:r>
                        <a:rPr lang="en-GB" sz="1400" b="1" baseline="0" dirty="0" smtClean="0"/>
                        <a:t> of investment vehicle </a:t>
                      </a:r>
                      <a:endParaRPr lang="en-GB" sz="1400" b="1" dirty="0"/>
                    </a:p>
                  </a:txBody>
                  <a:tcPr/>
                </a:tc>
                <a:tc>
                  <a:txBody>
                    <a:bodyPr/>
                    <a:lstStyle/>
                    <a:p>
                      <a:pPr algn="ctr"/>
                      <a:r>
                        <a:rPr lang="en-GB" sz="1400" dirty="0" smtClean="0"/>
                        <a:t>No –</a:t>
                      </a:r>
                      <a:r>
                        <a:rPr lang="en-GB" sz="1400" baseline="0" dirty="0" smtClean="0"/>
                        <a:t> if the offer is made only to “accredited investors”</a:t>
                      </a:r>
                      <a:endParaRPr lang="en-GB" sz="1400" dirty="0"/>
                    </a:p>
                  </a:txBody>
                  <a:tcPr/>
                </a:tc>
                <a:tc>
                  <a:txBody>
                    <a:bodyPr/>
                    <a:lstStyle/>
                    <a:p>
                      <a:pPr algn="ctr"/>
                      <a:r>
                        <a:rPr lang="en-GB" sz="1400" dirty="0" smtClean="0"/>
                        <a:t>No</a:t>
                      </a:r>
                      <a:endParaRPr lang="en-GB" sz="1400" dirty="0"/>
                    </a:p>
                  </a:txBody>
                  <a:tcPr/>
                </a:tc>
                <a:tc>
                  <a:txBody>
                    <a:bodyPr/>
                    <a:lstStyle/>
                    <a:p>
                      <a:pPr algn="ctr"/>
                      <a:r>
                        <a:rPr lang="en-GB" sz="1400" dirty="0" smtClean="0"/>
                        <a:t>No</a:t>
                      </a:r>
                      <a:endParaRPr lang="en-GB" sz="1400" dirty="0"/>
                    </a:p>
                  </a:txBody>
                  <a:tcPr/>
                </a:tc>
              </a:tr>
              <a:tr h="370840">
                <a:tc>
                  <a:txBody>
                    <a:bodyPr/>
                    <a:lstStyle/>
                    <a:p>
                      <a:r>
                        <a:rPr lang="en-GB" sz="1400" b="1" dirty="0" smtClean="0"/>
                        <a:t>Registration of investment manager </a:t>
                      </a:r>
                      <a:endParaRPr lang="en-GB" sz="1400" b="1" dirty="0"/>
                    </a:p>
                  </a:txBody>
                  <a:tcPr/>
                </a:tc>
                <a:tc>
                  <a:txBody>
                    <a:bodyPr/>
                    <a:lstStyle/>
                    <a:p>
                      <a:pPr algn="ctr"/>
                      <a:r>
                        <a:rPr lang="en-GB" sz="1400" dirty="0" smtClean="0"/>
                        <a:t>No – if it qualifies as “foreign private adviser”</a:t>
                      </a:r>
                    </a:p>
                    <a:p>
                      <a:pPr algn="ctr"/>
                      <a:r>
                        <a:rPr lang="en-GB" sz="1400" dirty="0" smtClean="0"/>
                        <a:t>However, more</a:t>
                      </a:r>
                      <a:r>
                        <a:rPr lang="en-GB" sz="1400" baseline="0" dirty="0" smtClean="0"/>
                        <a:t> likely to require registration as Investment Adviser</a:t>
                      </a:r>
                      <a:endParaRPr lang="en-GB" sz="1400" dirty="0"/>
                    </a:p>
                  </a:txBody>
                  <a:tcPr/>
                </a:tc>
                <a:tc>
                  <a:txBody>
                    <a:bodyPr/>
                    <a:lstStyle/>
                    <a:p>
                      <a:pPr algn="ctr"/>
                      <a:r>
                        <a:rPr lang="en-GB" sz="1400" dirty="0" smtClean="0"/>
                        <a:t>No </a:t>
                      </a:r>
                      <a:endParaRPr lang="en-GB" sz="1400" dirty="0"/>
                    </a:p>
                  </a:txBody>
                  <a:tcPr/>
                </a:tc>
                <a:tc>
                  <a:txBody>
                    <a:bodyPr/>
                    <a:lstStyle/>
                    <a:p>
                      <a:pPr algn="ctr"/>
                      <a:r>
                        <a:rPr lang="en-GB" sz="1400" dirty="0" smtClean="0"/>
                        <a:t>No</a:t>
                      </a:r>
                      <a:endParaRPr lang="en-GB" sz="1400" dirty="0"/>
                    </a:p>
                  </a:txBody>
                  <a:tcPr/>
                </a:tc>
              </a:tr>
              <a:tr h="370840">
                <a:tc>
                  <a:txBody>
                    <a:bodyPr/>
                    <a:lstStyle/>
                    <a:p>
                      <a:r>
                        <a:rPr lang="en-GB" sz="1400" b="1" dirty="0" smtClean="0"/>
                        <a:t>Disclosures </a:t>
                      </a:r>
                      <a:endParaRPr lang="en-GB" sz="1400" b="1" dirty="0"/>
                    </a:p>
                  </a:txBody>
                  <a:tcPr/>
                </a:tc>
                <a:tc>
                  <a:txBody>
                    <a:bodyPr/>
                    <a:lstStyle/>
                    <a:p>
                      <a:pPr algn="ctr"/>
                      <a:r>
                        <a:rPr lang="en-GB" sz="1400" dirty="0" smtClean="0"/>
                        <a:t>Yes</a:t>
                      </a:r>
                      <a:endParaRPr lang="en-GB" sz="1400" dirty="0"/>
                    </a:p>
                  </a:txBody>
                  <a:tcPr/>
                </a:tc>
                <a:tc>
                  <a:txBody>
                    <a:bodyPr/>
                    <a:lstStyle/>
                    <a:p>
                      <a:pPr algn="ctr"/>
                      <a:r>
                        <a:rPr lang="en-GB" sz="1400" dirty="0" smtClean="0"/>
                        <a:t>Yes – under AIFMD directive</a:t>
                      </a:r>
                      <a:endParaRPr lang="en-GB" sz="1400" dirty="0"/>
                    </a:p>
                  </a:txBody>
                  <a:tcPr/>
                </a:tc>
                <a:tc>
                  <a:txBody>
                    <a:bodyPr/>
                    <a:lstStyle/>
                    <a:p>
                      <a:pPr algn="ctr"/>
                      <a:r>
                        <a:rPr lang="en-GB" sz="1400" dirty="0" smtClean="0"/>
                        <a:t>Yes</a:t>
                      </a:r>
                      <a:endParaRPr lang="en-GB" sz="1400" dirty="0"/>
                    </a:p>
                  </a:txBody>
                  <a:tcPr/>
                </a:tc>
              </a:tr>
              <a:tr h="370840">
                <a:tc>
                  <a:txBody>
                    <a:bodyPr/>
                    <a:lstStyle/>
                    <a:p>
                      <a:r>
                        <a:rPr lang="en-GB" sz="1400" b="1" dirty="0" smtClean="0"/>
                        <a:t>Offer type</a:t>
                      </a:r>
                      <a:endParaRPr lang="en-GB" sz="1400" b="1" dirty="0"/>
                    </a:p>
                  </a:txBody>
                  <a:tcPr/>
                </a:tc>
                <a:tc>
                  <a:txBody>
                    <a:bodyPr/>
                    <a:lstStyle/>
                    <a:p>
                      <a:pPr algn="ctr"/>
                      <a:r>
                        <a:rPr lang="en-GB" sz="1400" dirty="0" smtClean="0"/>
                        <a:t>Private placement </a:t>
                      </a:r>
                      <a:endParaRPr lang="en-GB" sz="1400" dirty="0"/>
                    </a:p>
                  </a:txBody>
                  <a:tcPr/>
                </a:tc>
                <a:tc>
                  <a:txBody>
                    <a:bodyPr/>
                    <a:lstStyle/>
                    <a:p>
                      <a:pPr algn="ctr"/>
                      <a:r>
                        <a:rPr lang="en-GB" sz="1400" dirty="0" smtClean="0"/>
                        <a:t>Private placement</a:t>
                      </a:r>
                      <a:r>
                        <a:rPr lang="en-GB" sz="1400" baseline="0" dirty="0" smtClean="0"/>
                        <a:t> </a:t>
                      </a:r>
                      <a:endParaRPr lang="en-GB" sz="1400" dirty="0"/>
                    </a:p>
                  </a:txBody>
                  <a:tcPr/>
                </a:tc>
                <a:tc>
                  <a:txBody>
                    <a:bodyPr/>
                    <a:lstStyle/>
                    <a:p>
                      <a:pPr algn="ctr"/>
                      <a:r>
                        <a:rPr lang="en-GB" sz="1400" dirty="0" smtClean="0"/>
                        <a:t>Private placement</a:t>
                      </a:r>
                      <a:endParaRPr lang="en-GB" sz="1400" dirty="0"/>
                    </a:p>
                  </a:txBody>
                  <a:tcPr/>
                </a:tc>
              </a:tr>
            </a:tbl>
          </a:graphicData>
        </a:graphic>
      </p:graphicFrame>
    </p:spTree>
    <p:extLst>
      <p:ext uri="{BB962C8B-B14F-4D97-AF65-F5344CB8AC3E}">
        <p14:creationId xmlns:p14="http://schemas.microsoft.com/office/powerpoint/2010/main" val="119052706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3982"/>
                </a:solidFill>
              </a:rPr>
              <a:t>Marketing Offshore Funds in India</a:t>
            </a:r>
            <a:endParaRPr lang="en-GB" dirty="0">
              <a:solidFill>
                <a:srgbClr val="003982"/>
              </a:solidFill>
            </a:endParaRPr>
          </a:p>
        </p:txBody>
      </p:sp>
      <p:sp>
        <p:nvSpPr>
          <p:cNvPr id="4" name="Content Placeholder 2"/>
          <p:cNvSpPr txBox="1">
            <a:spLocks/>
          </p:cNvSpPr>
          <p:nvPr/>
        </p:nvSpPr>
        <p:spPr bwMode="auto">
          <a:xfrm>
            <a:off x="1331640" y="1227584"/>
            <a:ext cx="7315200" cy="52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0" fontAlgn="base" hangingPunct="0">
              <a:spcBef>
                <a:spcPct val="20000"/>
              </a:spcBef>
              <a:spcAft>
                <a:spcPct val="0"/>
              </a:spcAft>
              <a:buFont typeface="Wingdings" pitchFamily="2" charset="2"/>
              <a:defRPr sz="2000" kern="1200">
                <a:solidFill>
                  <a:srgbClr val="00B0F0"/>
                </a:solidFill>
                <a:latin typeface="+mn-lt"/>
                <a:ea typeface="+mn-ea"/>
                <a:cs typeface="+mn-cs"/>
              </a:defRPr>
            </a:lvl1pPr>
            <a:lvl2pPr marL="457200" indent="-4572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2pPr>
            <a:lvl3pPr marL="914400" indent="-457200" algn="l" rtl="0" eaLnBrk="0" fontAlgn="base" hangingPunct="0">
              <a:spcBef>
                <a:spcPct val="20000"/>
              </a:spcBef>
              <a:spcAft>
                <a:spcPct val="0"/>
              </a:spcAft>
              <a:buFont typeface="Wingdings" pitchFamily="2" charset="2"/>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Aft>
                <a:spcPts val="600"/>
              </a:spcAft>
              <a:defRPr/>
            </a:pPr>
            <a:r>
              <a:rPr lang="en-GB" dirty="0" smtClean="0">
                <a:solidFill>
                  <a:srgbClr val="003982"/>
                </a:solidFill>
              </a:rPr>
              <a:t>Key Considerations </a:t>
            </a:r>
          </a:p>
          <a:p>
            <a:pPr algn="just" eaLnBrk="1" fontAlgn="auto" hangingPunct="1">
              <a:spcAft>
                <a:spcPts val="600"/>
              </a:spcAft>
              <a:defRPr/>
            </a:pPr>
            <a:endParaRPr lang="en-GB" dirty="0" smtClean="0">
              <a:solidFill>
                <a:srgbClr val="003982"/>
              </a:solidFill>
            </a:endParaRPr>
          </a:p>
          <a:p>
            <a:pPr marL="342900" indent="-342900" algn="just" eaLnBrk="1" fontAlgn="auto" hangingPunct="1">
              <a:spcAft>
                <a:spcPts val="600"/>
              </a:spcAft>
              <a:buFont typeface="Wingdings" pitchFamily="2" charset="2"/>
              <a:buChar char="§"/>
              <a:defRPr/>
            </a:pPr>
            <a:r>
              <a:rPr lang="en-GB" sz="1400" dirty="0" smtClean="0">
                <a:solidFill>
                  <a:schemeClr val="tx1"/>
                </a:solidFill>
              </a:rPr>
              <a:t>Growing interest from offshore funds in raising capital from India</a:t>
            </a:r>
          </a:p>
          <a:p>
            <a:pPr marL="342900" indent="-342900" algn="just" eaLnBrk="1" fontAlgn="auto" hangingPunct="1">
              <a:spcAft>
                <a:spcPts val="600"/>
              </a:spcAft>
              <a:buFont typeface="Wingdings" pitchFamily="2" charset="2"/>
              <a:buChar char="§"/>
              <a:defRPr/>
            </a:pPr>
            <a:r>
              <a:rPr lang="en-GB" sz="1400" dirty="0" smtClean="0">
                <a:solidFill>
                  <a:schemeClr val="tx1"/>
                </a:solidFill>
              </a:rPr>
              <a:t>FEMA restrictions and exchange control limitations on individual investors (subject to limits prescribed under the liberalised remittance scheme)  </a:t>
            </a:r>
          </a:p>
          <a:p>
            <a:pPr marL="342900" indent="-342900" algn="just" eaLnBrk="1" fontAlgn="auto" hangingPunct="1">
              <a:spcAft>
                <a:spcPts val="600"/>
              </a:spcAft>
              <a:buFont typeface="Wingdings" pitchFamily="2" charset="2"/>
              <a:buChar char="§"/>
              <a:defRPr/>
            </a:pPr>
            <a:r>
              <a:rPr lang="en-GB" sz="1400" dirty="0" smtClean="0">
                <a:solidFill>
                  <a:schemeClr val="tx1"/>
                </a:solidFill>
              </a:rPr>
              <a:t>Limits on Indian mutual funds on investing in offshore funds (monetary as well as types of funds)</a:t>
            </a:r>
          </a:p>
          <a:p>
            <a:pPr marL="342900" indent="-342900" algn="just" eaLnBrk="1" fontAlgn="auto" hangingPunct="1">
              <a:spcAft>
                <a:spcPts val="600"/>
              </a:spcAft>
              <a:buFont typeface="Wingdings" pitchFamily="2" charset="2"/>
              <a:buChar char="§"/>
              <a:defRPr/>
            </a:pPr>
            <a:r>
              <a:rPr lang="en-GB" sz="1400" dirty="0" smtClean="0">
                <a:solidFill>
                  <a:schemeClr val="tx1"/>
                </a:solidFill>
              </a:rPr>
              <a:t>No specific guidelines governing distribution of offshore products in India at the moment</a:t>
            </a:r>
          </a:p>
          <a:p>
            <a:pPr marL="342900" indent="-342900" algn="just" eaLnBrk="1" fontAlgn="auto" hangingPunct="1">
              <a:spcAft>
                <a:spcPts val="600"/>
              </a:spcAft>
              <a:buFont typeface="Wingdings" pitchFamily="2" charset="2"/>
              <a:buChar char="§"/>
              <a:defRPr/>
            </a:pPr>
            <a:r>
              <a:rPr lang="en-GB" sz="1400" dirty="0" smtClean="0">
                <a:solidFill>
                  <a:schemeClr val="tx1"/>
                </a:solidFill>
              </a:rPr>
              <a:t>Largely governed by provisions of the Companies Act, 2013 </a:t>
            </a:r>
          </a:p>
          <a:p>
            <a:pPr marL="342900" indent="-342900" algn="just" eaLnBrk="1" fontAlgn="auto" hangingPunct="1">
              <a:spcAft>
                <a:spcPts val="600"/>
              </a:spcAft>
              <a:buFont typeface="Wingdings" pitchFamily="2" charset="2"/>
              <a:buChar char="§"/>
              <a:defRPr/>
            </a:pPr>
            <a:r>
              <a:rPr lang="en-GB" sz="1400" dirty="0" smtClean="0">
                <a:solidFill>
                  <a:schemeClr val="tx1"/>
                </a:solidFill>
              </a:rPr>
              <a:t>Marketing of interest strictly on a private placement basis</a:t>
            </a:r>
          </a:p>
          <a:p>
            <a:pPr marL="342900" indent="-342900" algn="just" eaLnBrk="1" fontAlgn="auto" hangingPunct="1">
              <a:spcAft>
                <a:spcPts val="600"/>
              </a:spcAft>
              <a:buFont typeface="Wingdings" pitchFamily="2" charset="2"/>
              <a:buChar char="§"/>
              <a:defRPr/>
            </a:pPr>
            <a:r>
              <a:rPr lang="en-GB" sz="1400" dirty="0" smtClean="0">
                <a:solidFill>
                  <a:schemeClr val="tx1"/>
                </a:solidFill>
              </a:rPr>
              <a:t>Advisable to use regulated/registered intermediaries for distribution of such products in India. </a:t>
            </a:r>
          </a:p>
          <a:p>
            <a:pPr algn="just" eaLnBrk="1" fontAlgn="auto" hangingPunct="1">
              <a:spcAft>
                <a:spcPts val="600"/>
              </a:spcAft>
              <a:defRPr/>
            </a:pPr>
            <a:endParaRPr lang="en-GB" sz="1400" dirty="0">
              <a:solidFill>
                <a:schemeClr val="tx1"/>
              </a:solidFill>
            </a:endParaRPr>
          </a:p>
        </p:txBody>
      </p:sp>
    </p:spTree>
    <p:extLst>
      <p:ext uri="{BB962C8B-B14F-4D97-AF65-F5344CB8AC3E}">
        <p14:creationId xmlns:p14="http://schemas.microsoft.com/office/powerpoint/2010/main" val="405364514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3982"/>
                </a:solidFill>
              </a:rPr>
              <a:t>Opportunities – Global Wealth Platform for Indian Investors</a:t>
            </a:r>
            <a:endParaRPr lang="en-GB" dirty="0">
              <a:solidFill>
                <a:srgbClr val="003982"/>
              </a:solidFill>
            </a:endParaRPr>
          </a:p>
        </p:txBody>
      </p:sp>
      <p:sp>
        <p:nvSpPr>
          <p:cNvPr id="5" name="Rectangle 4"/>
          <p:cNvSpPr/>
          <p:nvPr/>
        </p:nvSpPr>
        <p:spPr>
          <a:xfrm>
            <a:off x="467544" y="1340768"/>
            <a:ext cx="1296144" cy="6480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Sub-advisor</a:t>
            </a:r>
            <a:endParaRPr lang="en-GB" sz="1400" dirty="0">
              <a:solidFill>
                <a:schemeClr val="tx1"/>
              </a:solidFill>
            </a:endParaRPr>
          </a:p>
        </p:txBody>
      </p:sp>
      <p:sp>
        <p:nvSpPr>
          <p:cNvPr id="6" name="Rectangle 5"/>
          <p:cNvSpPr/>
          <p:nvPr/>
        </p:nvSpPr>
        <p:spPr>
          <a:xfrm>
            <a:off x="2339752" y="1340768"/>
            <a:ext cx="1296144" cy="648072"/>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Distributor</a:t>
            </a:r>
            <a:endParaRPr lang="en-GB" sz="1400" dirty="0">
              <a:solidFill>
                <a:schemeClr val="tx1"/>
              </a:solidFill>
            </a:endParaRPr>
          </a:p>
        </p:txBody>
      </p:sp>
      <p:sp>
        <p:nvSpPr>
          <p:cNvPr id="7" name="Rectangle 6"/>
          <p:cNvSpPr/>
          <p:nvPr/>
        </p:nvSpPr>
        <p:spPr>
          <a:xfrm>
            <a:off x="491472" y="3096678"/>
            <a:ext cx="1296144"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Investment Manager/ Advisor</a:t>
            </a:r>
            <a:endParaRPr lang="en-GB" sz="1400" dirty="0">
              <a:solidFill>
                <a:schemeClr val="tx1"/>
              </a:solidFill>
            </a:endParaRPr>
          </a:p>
        </p:txBody>
      </p:sp>
      <p:sp>
        <p:nvSpPr>
          <p:cNvPr id="9" name="Rectangle 8"/>
          <p:cNvSpPr/>
          <p:nvPr/>
        </p:nvSpPr>
        <p:spPr>
          <a:xfrm>
            <a:off x="2963784" y="3078390"/>
            <a:ext cx="1296144" cy="648072"/>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Investment Manager</a:t>
            </a:r>
            <a:endParaRPr lang="en-GB" sz="1400" dirty="0">
              <a:solidFill>
                <a:schemeClr val="tx1"/>
              </a:solidFill>
            </a:endParaRPr>
          </a:p>
        </p:txBody>
      </p:sp>
      <p:sp>
        <p:nvSpPr>
          <p:cNvPr id="10" name="Rectangle 9"/>
          <p:cNvSpPr/>
          <p:nvPr/>
        </p:nvSpPr>
        <p:spPr>
          <a:xfrm>
            <a:off x="5580112" y="4260335"/>
            <a:ext cx="1296144" cy="648072"/>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SPV</a:t>
            </a:r>
            <a:endParaRPr lang="en-GB" sz="1400" dirty="0">
              <a:solidFill>
                <a:schemeClr val="tx1"/>
              </a:solidFill>
            </a:endParaRPr>
          </a:p>
        </p:txBody>
      </p:sp>
      <p:sp>
        <p:nvSpPr>
          <p:cNvPr id="11" name="Rectangle 10"/>
          <p:cNvSpPr/>
          <p:nvPr/>
        </p:nvSpPr>
        <p:spPr>
          <a:xfrm>
            <a:off x="5580112" y="5766018"/>
            <a:ext cx="1296144" cy="64807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Portfolio Companies</a:t>
            </a:r>
            <a:endParaRPr lang="en-GB" sz="1400" dirty="0">
              <a:solidFill>
                <a:schemeClr val="tx1"/>
              </a:solidFill>
            </a:endParaRPr>
          </a:p>
        </p:txBody>
      </p:sp>
      <p:sp>
        <p:nvSpPr>
          <p:cNvPr id="12" name="Oval 11"/>
          <p:cNvSpPr/>
          <p:nvPr/>
        </p:nvSpPr>
        <p:spPr>
          <a:xfrm>
            <a:off x="5436096" y="1196753"/>
            <a:ext cx="1584176"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HNIs</a:t>
            </a:r>
            <a:endParaRPr lang="en-GB" dirty="0">
              <a:solidFill>
                <a:schemeClr val="tx1"/>
              </a:solidFill>
            </a:endParaRPr>
          </a:p>
        </p:txBody>
      </p:sp>
      <p:sp>
        <p:nvSpPr>
          <p:cNvPr id="14" name="Oval 13"/>
          <p:cNvSpPr/>
          <p:nvPr/>
        </p:nvSpPr>
        <p:spPr>
          <a:xfrm>
            <a:off x="2963784" y="5481228"/>
            <a:ext cx="1734344" cy="1217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NRIs/ Global Investors</a:t>
            </a:r>
            <a:endParaRPr lang="en-GB" dirty="0">
              <a:solidFill>
                <a:schemeClr val="tx1"/>
              </a:solidFill>
            </a:endParaRPr>
          </a:p>
        </p:txBody>
      </p:sp>
      <p:sp>
        <p:nvSpPr>
          <p:cNvPr id="15" name="Rounded Rectangle 14"/>
          <p:cNvSpPr/>
          <p:nvPr/>
        </p:nvSpPr>
        <p:spPr>
          <a:xfrm>
            <a:off x="5436096" y="2996952"/>
            <a:ext cx="1584176" cy="75608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Platform </a:t>
            </a:r>
          </a:p>
          <a:p>
            <a:pPr algn="ctr"/>
            <a:r>
              <a:rPr lang="en-GB" dirty="0" smtClean="0">
                <a:solidFill>
                  <a:schemeClr val="tx1"/>
                </a:solidFill>
              </a:rPr>
              <a:t>Trust/ LLP</a:t>
            </a:r>
            <a:endParaRPr lang="en-GB" dirty="0">
              <a:solidFill>
                <a:schemeClr val="tx1"/>
              </a:solidFill>
            </a:endParaRPr>
          </a:p>
        </p:txBody>
      </p:sp>
      <p:cxnSp>
        <p:nvCxnSpPr>
          <p:cNvPr id="17" name="Straight Connector 16"/>
          <p:cNvCxnSpPr/>
          <p:nvPr/>
        </p:nvCxnSpPr>
        <p:spPr>
          <a:xfrm>
            <a:off x="91440" y="2492896"/>
            <a:ext cx="896448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 y="5157192"/>
            <a:ext cx="896448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a:endCxn id="6" idx="3"/>
          </p:cNvCxnSpPr>
          <p:nvPr/>
        </p:nvCxnSpPr>
        <p:spPr>
          <a:xfrm flipH="1" flipV="1">
            <a:off x="3635896" y="1664804"/>
            <a:ext cx="1800200" cy="1"/>
          </a:xfrm>
          <a:prstGeom prst="straightConnector1">
            <a:avLst/>
          </a:prstGeom>
          <a:ln w="22225">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68792" y="2089652"/>
            <a:ext cx="0" cy="950505"/>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0" idx="0"/>
          </p:cNvCxnSpPr>
          <p:nvPr/>
        </p:nvCxnSpPr>
        <p:spPr>
          <a:xfrm>
            <a:off x="6228184" y="3753036"/>
            <a:ext cx="0" cy="507299"/>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a:off x="6228184" y="4908407"/>
            <a:ext cx="0" cy="857611"/>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0"/>
          </p:cNvCxnSpPr>
          <p:nvPr/>
        </p:nvCxnSpPr>
        <p:spPr>
          <a:xfrm flipV="1">
            <a:off x="3830956" y="3753036"/>
            <a:ext cx="1659260" cy="1728192"/>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3568" y="1988840"/>
            <a:ext cx="0" cy="1107838"/>
          </a:xfrm>
          <a:prstGeom prst="straightConnector1">
            <a:avLst/>
          </a:prstGeom>
          <a:ln w="22225">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3"/>
            <a:endCxn id="9" idx="1"/>
          </p:cNvCxnSpPr>
          <p:nvPr/>
        </p:nvCxnSpPr>
        <p:spPr>
          <a:xfrm flipV="1">
            <a:off x="1787616" y="3402426"/>
            <a:ext cx="1176168" cy="18288"/>
          </a:xfrm>
          <a:prstGeom prst="straightConnector1">
            <a:avLst/>
          </a:prstGeom>
          <a:ln w="22225">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3"/>
            <a:endCxn id="15" idx="1"/>
          </p:cNvCxnSpPr>
          <p:nvPr/>
        </p:nvCxnSpPr>
        <p:spPr>
          <a:xfrm flipV="1">
            <a:off x="4259928" y="3374994"/>
            <a:ext cx="1176168" cy="27432"/>
          </a:xfrm>
          <a:prstGeom prst="straightConnector1">
            <a:avLst/>
          </a:prstGeom>
          <a:ln w="22225">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377227" y="2124408"/>
            <a:ext cx="1675616" cy="307777"/>
          </a:xfrm>
          <a:prstGeom prst="rect">
            <a:avLst/>
          </a:prstGeom>
          <a:noFill/>
        </p:spPr>
        <p:txBody>
          <a:bodyPr wrap="square" rtlCol="0">
            <a:spAutoFit/>
          </a:bodyPr>
          <a:lstStyle/>
          <a:p>
            <a:pPr algn="r"/>
            <a:r>
              <a:rPr lang="en-GB" sz="1400" dirty="0" smtClean="0"/>
              <a:t>India</a:t>
            </a:r>
            <a:endParaRPr lang="en-GB" sz="1400" dirty="0"/>
          </a:p>
        </p:txBody>
      </p:sp>
      <p:sp>
        <p:nvSpPr>
          <p:cNvPr id="50" name="TextBox 49"/>
          <p:cNvSpPr txBox="1"/>
          <p:nvPr/>
        </p:nvSpPr>
        <p:spPr>
          <a:xfrm>
            <a:off x="7377227" y="2492896"/>
            <a:ext cx="1675616" cy="954107"/>
          </a:xfrm>
          <a:prstGeom prst="rect">
            <a:avLst/>
          </a:prstGeom>
          <a:noFill/>
        </p:spPr>
        <p:txBody>
          <a:bodyPr wrap="square" rtlCol="0">
            <a:spAutoFit/>
          </a:bodyPr>
          <a:lstStyle/>
          <a:p>
            <a:pPr algn="r"/>
            <a:r>
              <a:rPr lang="en-GB" sz="1400" dirty="0" smtClean="0"/>
              <a:t>Offshore Jurisdictions</a:t>
            </a:r>
          </a:p>
          <a:p>
            <a:pPr algn="r"/>
            <a:r>
              <a:rPr lang="en-GB" sz="1400" dirty="0" smtClean="0"/>
              <a:t>(Cayman/Mauritius/BVI/Singapore)</a:t>
            </a:r>
            <a:endParaRPr lang="en-GB" sz="1400" dirty="0"/>
          </a:p>
        </p:txBody>
      </p:sp>
      <p:sp>
        <p:nvSpPr>
          <p:cNvPr id="51" name="TextBox 50"/>
          <p:cNvSpPr txBox="1"/>
          <p:nvPr/>
        </p:nvSpPr>
        <p:spPr>
          <a:xfrm>
            <a:off x="7380312" y="5242798"/>
            <a:ext cx="1675616" cy="523220"/>
          </a:xfrm>
          <a:prstGeom prst="rect">
            <a:avLst/>
          </a:prstGeom>
          <a:noFill/>
        </p:spPr>
        <p:txBody>
          <a:bodyPr wrap="square" rtlCol="0">
            <a:spAutoFit/>
          </a:bodyPr>
          <a:lstStyle/>
          <a:p>
            <a:pPr algn="r"/>
            <a:r>
              <a:rPr lang="en-GB" sz="1400" dirty="0" smtClean="0"/>
              <a:t>Global Jurisdictions</a:t>
            </a:r>
            <a:endParaRPr lang="en-GB" sz="1400" dirty="0"/>
          </a:p>
        </p:txBody>
      </p:sp>
      <p:sp>
        <p:nvSpPr>
          <p:cNvPr id="60" name="TextBox 59"/>
          <p:cNvSpPr txBox="1"/>
          <p:nvPr/>
        </p:nvSpPr>
        <p:spPr>
          <a:xfrm>
            <a:off x="5539730" y="2258820"/>
            <a:ext cx="1376908" cy="461665"/>
          </a:xfrm>
          <a:prstGeom prst="rect">
            <a:avLst/>
          </a:prstGeom>
          <a:noFill/>
        </p:spPr>
        <p:txBody>
          <a:bodyPr wrap="square" rtlCol="0">
            <a:spAutoFit/>
          </a:bodyPr>
          <a:lstStyle/>
          <a:p>
            <a:r>
              <a:rPr lang="en-GB" sz="1200" dirty="0" smtClean="0"/>
              <a:t>Remittance under LRS</a:t>
            </a:r>
            <a:endParaRPr lang="en-GB" sz="1200" dirty="0"/>
          </a:p>
        </p:txBody>
      </p:sp>
      <p:sp>
        <p:nvSpPr>
          <p:cNvPr id="61" name="TextBox 60"/>
          <p:cNvSpPr txBox="1"/>
          <p:nvPr/>
        </p:nvSpPr>
        <p:spPr>
          <a:xfrm>
            <a:off x="688176" y="2152231"/>
            <a:ext cx="1512168" cy="276999"/>
          </a:xfrm>
          <a:prstGeom prst="rect">
            <a:avLst/>
          </a:prstGeom>
          <a:noFill/>
        </p:spPr>
        <p:txBody>
          <a:bodyPr wrap="square" rtlCol="0">
            <a:spAutoFit/>
          </a:bodyPr>
          <a:lstStyle/>
          <a:p>
            <a:r>
              <a:rPr lang="en-GB" sz="1200" dirty="0" smtClean="0"/>
              <a:t>Advisory Services</a:t>
            </a:r>
            <a:endParaRPr lang="en-GB" sz="1200" dirty="0"/>
          </a:p>
        </p:txBody>
      </p:sp>
      <p:sp>
        <p:nvSpPr>
          <p:cNvPr id="62" name="TextBox 61"/>
          <p:cNvSpPr txBox="1"/>
          <p:nvPr/>
        </p:nvSpPr>
        <p:spPr>
          <a:xfrm>
            <a:off x="1961833" y="3490432"/>
            <a:ext cx="1512168" cy="461665"/>
          </a:xfrm>
          <a:prstGeom prst="rect">
            <a:avLst/>
          </a:prstGeom>
          <a:noFill/>
        </p:spPr>
        <p:txBody>
          <a:bodyPr wrap="square" rtlCol="0">
            <a:spAutoFit/>
          </a:bodyPr>
          <a:lstStyle/>
          <a:p>
            <a:r>
              <a:rPr lang="en-GB" sz="1200" dirty="0" smtClean="0"/>
              <a:t>Advisory </a:t>
            </a:r>
          </a:p>
          <a:p>
            <a:r>
              <a:rPr lang="en-GB" sz="1200" dirty="0" smtClean="0"/>
              <a:t>Services</a:t>
            </a:r>
            <a:endParaRPr lang="en-GB" sz="1200" dirty="0"/>
          </a:p>
        </p:txBody>
      </p:sp>
      <p:sp>
        <p:nvSpPr>
          <p:cNvPr id="63" name="TextBox 62"/>
          <p:cNvSpPr txBox="1"/>
          <p:nvPr/>
        </p:nvSpPr>
        <p:spPr>
          <a:xfrm>
            <a:off x="4363321" y="2911347"/>
            <a:ext cx="1797115" cy="461665"/>
          </a:xfrm>
          <a:prstGeom prst="rect">
            <a:avLst/>
          </a:prstGeom>
          <a:noFill/>
        </p:spPr>
        <p:txBody>
          <a:bodyPr wrap="square" rtlCol="0">
            <a:spAutoFit/>
          </a:bodyPr>
          <a:lstStyle/>
          <a:p>
            <a:r>
              <a:rPr lang="en-GB" sz="1200" dirty="0" smtClean="0"/>
              <a:t>Management </a:t>
            </a:r>
          </a:p>
          <a:p>
            <a:r>
              <a:rPr lang="en-GB" sz="1200" dirty="0" smtClean="0"/>
              <a:t>Services</a:t>
            </a:r>
            <a:endParaRPr lang="en-GB" sz="1200" dirty="0"/>
          </a:p>
        </p:txBody>
      </p:sp>
      <p:sp>
        <p:nvSpPr>
          <p:cNvPr id="64" name="TextBox 63"/>
          <p:cNvSpPr txBox="1"/>
          <p:nvPr/>
        </p:nvSpPr>
        <p:spPr>
          <a:xfrm>
            <a:off x="6264188" y="5250395"/>
            <a:ext cx="1512168" cy="276999"/>
          </a:xfrm>
          <a:prstGeom prst="rect">
            <a:avLst/>
          </a:prstGeom>
          <a:noFill/>
        </p:spPr>
        <p:txBody>
          <a:bodyPr wrap="square" rtlCol="0">
            <a:spAutoFit/>
          </a:bodyPr>
          <a:lstStyle/>
          <a:p>
            <a:r>
              <a:rPr lang="en-GB" sz="1200" dirty="0" smtClean="0"/>
              <a:t>Investment</a:t>
            </a:r>
            <a:endParaRPr lang="en-GB" sz="1200" dirty="0"/>
          </a:p>
        </p:txBody>
      </p:sp>
    </p:spTree>
    <p:extLst>
      <p:ext uri="{BB962C8B-B14F-4D97-AF65-F5344CB8AC3E}">
        <p14:creationId xmlns:p14="http://schemas.microsoft.com/office/powerpoint/2010/main" val="341808441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447800" y="3733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500" dirty="0" smtClean="0">
                <a:latin typeface="Khaitan" pitchFamily="50" charset="0"/>
                <a:ea typeface="ＭＳ Ｐゴシック" pitchFamily="34" charset="-128"/>
                <a:cs typeface="Times New Roman" pitchFamily="18" charset="0"/>
              </a:rPr>
              <a:t>www.khaitanco.com</a:t>
            </a:r>
            <a:endParaRPr lang="en-US" altLang="en-US" sz="1500" dirty="0">
              <a:latin typeface="Khaitan" pitchFamily="50" charset="0"/>
              <a:ea typeface="ＭＳ Ｐゴシック" pitchFamily="34" charset="-128"/>
              <a:cs typeface="Times New Roman" pitchFamily="18" charset="0"/>
            </a:endParaRPr>
          </a:p>
        </p:txBody>
      </p:sp>
      <p:sp>
        <p:nvSpPr>
          <p:cNvPr id="15363" name="Rectangle 1"/>
          <p:cNvSpPr>
            <a:spLocks noChangeArrowheads="1"/>
          </p:cNvSpPr>
          <p:nvPr/>
        </p:nvSpPr>
        <p:spPr bwMode="auto">
          <a:xfrm>
            <a:off x="1447800" y="5546725"/>
            <a:ext cx="426720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en-GB" altLang="en-US" sz="900" dirty="0">
                <a:latin typeface="Khaitan" pitchFamily="50" charset="0"/>
                <a:cs typeface="Angsana New" pitchFamily="18" charset="-34"/>
              </a:rPr>
              <a:t>Khaitan &amp; Co asserts its copyright as the author of this presentation.</a:t>
            </a:r>
          </a:p>
          <a:p>
            <a:pPr eaLnBrk="1" hangingPunct="1">
              <a:spcBef>
                <a:spcPct val="20000"/>
              </a:spcBef>
              <a:buFont typeface="Arial" pitchFamily="34" charset="0"/>
              <a:buNone/>
            </a:pPr>
            <a:endParaRPr lang="en-GB" altLang="en-US" sz="900" dirty="0">
              <a:latin typeface="Khaitan" pitchFamily="50" charset="0"/>
              <a:cs typeface="Angsana New" pitchFamily="18" charset="-34"/>
            </a:endParaRPr>
          </a:p>
          <a:p>
            <a:pPr eaLnBrk="1" hangingPunct="1">
              <a:spcBef>
                <a:spcPct val="20000"/>
              </a:spcBef>
              <a:buFont typeface="Arial" pitchFamily="34" charset="0"/>
              <a:buNone/>
            </a:pPr>
            <a:r>
              <a:rPr lang="en-GB" altLang="en-US" sz="900" dirty="0">
                <a:latin typeface="Khaitan" pitchFamily="50" charset="0"/>
                <a:cs typeface="Angsana New" pitchFamily="18" charset="-34"/>
              </a:rPr>
              <a:t>The contents of this presentation are for informational purposes only. Khaitan &amp; Co disclaims  all liability to any person for any loss or damage caused by reliance on any part of this presentation</a:t>
            </a:r>
            <a:r>
              <a:rPr lang="en-GB" altLang="en-US" sz="800" dirty="0">
                <a:latin typeface="Khaitan Light" pitchFamily="50" charset="0"/>
                <a:cs typeface="Angsana New" pitchFamily="18" charset="-34"/>
              </a:rPr>
              <a:t>.</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US" altLang="en-US" dirty="0" smtClean="0">
                <a:solidFill>
                  <a:srgbClr val="003982"/>
                </a:solidFill>
              </a:rPr>
              <a:t>History of Mutual Funds </a:t>
            </a:r>
          </a:p>
        </p:txBody>
      </p:sp>
      <p:sp>
        <p:nvSpPr>
          <p:cNvPr id="3" name="Content Placeholder 2"/>
          <p:cNvSpPr>
            <a:spLocks noGrp="1"/>
          </p:cNvSpPr>
          <p:nvPr>
            <p:ph idx="4294967295"/>
          </p:nvPr>
        </p:nvSpPr>
        <p:spPr>
          <a:xfrm>
            <a:off x="1403648" y="1371600"/>
            <a:ext cx="7315200" cy="4876800"/>
          </a:xfrm>
        </p:spPr>
        <p:txBody>
          <a:bodyPr rtlCol="0">
            <a:normAutofit/>
          </a:bodyPr>
          <a:lstStyle/>
          <a:p>
            <a:pPr marL="342900" indent="-342900" algn="just" eaLnBrk="1" fontAlgn="auto" hangingPunct="1">
              <a:spcAft>
                <a:spcPts val="600"/>
              </a:spcAft>
              <a:buFont typeface="Wingdings" pitchFamily="2" charset="2"/>
              <a:buChar char="§"/>
              <a:defRPr/>
            </a:pPr>
            <a:r>
              <a:rPr lang="en-IN" sz="1400" dirty="0" smtClean="0">
                <a:solidFill>
                  <a:schemeClr val="tx1"/>
                </a:solidFill>
              </a:rPr>
              <a:t>The </a:t>
            </a:r>
            <a:r>
              <a:rPr lang="en-IN" sz="1400" dirty="0">
                <a:solidFill>
                  <a:schemeClr val="tx1"/>
                </a:solidFill>
              </a:rPr>
              <a:t>first </a:t>
            </a:r>
            <a:r>
              <a:rPr lang="en-IN" sz="1400" dirty="0" smtClean="0">
                <a:solidFill>
                  <a:schemeClr val="tx1"/>
                </a:solidFill>
              </a:rPr>
              <a:t>modern mutual</a:t>
            </a:r>
            <a:r>
              <a:rPr lang="en-IN" sz="1400" dirty="0">
                <a:solidFill>
                  <a:schemeClr val="tx1"/>
                </a:solidFill>
              </a:rPr>
              <a:t>, or open-end, fund was </a:t>
            </a:r>
            <a:r>
              <a:rPr lang="en-IN" sz="1400" dirty="0" smtClean="0">
                <a:solidFill>
                  <a:schemeClr val="tx1"/>
                </a:solidFill>
              </a:rPr>
              <a:t>the </a:t>
            </a:r>
            <a:r>
              <a:rPr lang="en-IN" sz="1400" b="1" dirty="0">
                <a:solidFill>
                  <a:schemeClr val="tx1"/>
                </a:solidFill>
              </a:rPr>
              <a:t>Massachusetts Investors Trust </a:t>
            </a:r>
            <a:r>
              <a:rPr lang="en-IN" sz="1400" dirty="0" smtClean="0">
                <a:solidFill>
                  <a:schemeClr val="tx1"/>
                </a:solidFill>
              </a:rPr>
              <a:t>which was introduced </a:t>
            </a:r>
            <a:r>
              <a:rPr lang="en-IN" sz="1400" dirty="0">
                <a:solidFill>
                  <a:schemeClr val="tx1"/>
                </a:solidFill>
              </a:rPr>
              <a:t>in Boston in </a:t>
            </a:r>
            <a:r>
              <a:rPr lang="en-IN" sz="1400" b="1" dirty="0">
                <a:solidFill>
                  <a:schemeClr val="tx1"/>
                </a:solidFill>
              </a:rPr>
              <a:t>March 1924</a:t>
            </a:r>
            <a:r>
              <a:rPr lang="en-IN" sz="1400" dirty="0">
                <a:solidFill>
                  <a:schemeClr val="tx1"/>
                </a:solidFill>
              </a:rPr>
              <a:t>. </a:t>
            </a:r>
            <a:r>
              <a:rPr lang="en-IN" sz="1400" dirty="0" smtClean="0">
                <a:solidFill>
                  <a:schemeClr val="tx1"/>
                </a:solidFill>
              </a:rPr>
              <a:t>The fund introduced </a:t>
            </a:r>
            <a:r>
              <a:rPr lang="en-IN" sz="1400" dirty="0">
                <a:solidFill>
                  <a:schemeClr val="tx1"/>
                </a:solidFill>
              </a:rPr>
              <a:t>important innovations to the investment company concept by establishing a </a:t>
            </a:r>
            <a:r>
              <a:rPr lang="en-IN" sz="1400" b="1" dirty="0">
                <a:solidFill>
                  <a:schemeClr val="tx1"/>
                </a:solidFill>
              </a:rPr>
              <a:t>simplified capital structure</a:t>
            </a:r>
            <a:r>
              <a:rPr lang="en-IN" sz="1400" dirty="0">
                <a:solidFill>
                  <a:schemeClr val="tx1"/>
                </a:solidFill>
              </a:rPr>
              <a:t>, </a:t>
            </a:r>
            <a:r>
              <a:rPr lang="en-IN" sz="1400" b="1" dirty="0">
                <a:solidFill>
                  <a:schemeClr val="tx1"/>
                </a:solidFill>
              </a:rPr>
              <a:t>continuous offering of shares</a:t>
            </a:r>
            <a:r>
              <a:rPr lang="en-IN" sz="1400" dirty="0">
                <a:solidFill>
                  <a:schemeClr val="tx1"/>
                </a:solidFill>
              </a:rPr>
              <a:t>, </a:t>
            </a:r>
            <a:r>
              <a:rPr lang="en-IN" sz="1400" b="1" dirty="0">
                <a:solidFill>
                  <a:schemeClr val="tx1"/>
                </a:solidFill>
              </a:rPr>
              <a:t>the ability to redeem shares </a:t>
            </a:r>
            <a:r>
              <a:rPr lang="en-IN" sz="1400" dirty="0">
                <a:solidFill>
                  <a:schemeClr val="tx1"/>
                </a:solidFill>
              </a:rPr>
              <a:t>rather than hold them until dissolution of the fund, and </a:t>
            </a:r>
            <a:r>
              <a:rPr lang="en-IN" sz="1400" b="1" dirty="0">
                <a:solidFill>
                  <a:schemeClr val="tx1"/>
                </a:solidFill>
              </a:rPr>
              <a:t>a set of clear investment restrictions and </a:t>
            </a:r>
            <a:r>
              <a:rPr lang="en-IN" sz="1400" b="1" dirty="0" smtClean="0">
                <a:solidFill>
                  <a:schemeClr val="tx1"/>
                </a:solidFill>
              </a:rPr>
              <a:t>policies</a:t>
            </a:r>
          </a:p>
          <a:p>
            <a:pPr marL="342900" indent="-342900" algn="just" eaLnBrk="1" fontAlgn="auto" hangingPunct="1">
              <a:spcAft>
                <a:spcPts val="600"/>
              </a:spcAft>
              <a:buFont typeface="Wingdings" pitchFamily="2" charset="2"/>
              <a:buChar char="§"/>
              <a:defRPr/>
            </a:pPr>
            <a:r>
              <a:rPr lang="en-IN" sz="1400" dirty="0">
                <a:solidFill>
                  <a:schemeClr val="tx1"/>
                </a:solidFill>
              </a:rPr>
              <a:t>The stock market crash of 1929 and the Great Depression that followed hampered the growth of pooled investments until a succession of landmark securities laws, beginning with the Securities Act of 1933 and concluding with the Investment Company Act of 1940, reinvigorated investor </a:t>
            </a:r>
            <a:r>
              <a:rPr lang="en-IN" sz="1400" dirty="0" smtClean="0">
                <a:solidFill>
                  <a:schemeClr val="tx1"/>
                </a:solidFill>
              </a:rPr>
              <a:t>confidence in USA </a:t>
            </a:r>
          </a:p>
          <a:p>
            <a:pPr marL="342900" indent="-342900" algn="just" eaLnBrk="1" fontAlgn="auto" hangingPunct="1">
              <a:spcAft>
                <a:spcPts val="600"/>
              </a:spcAft>
              <a:buFont typeface="Wingdings" pitchFamily="2" charset="2"/>
              <a:buChar char="§"/>
              <a:defRPr/>
            </a:pPr>
            <a:r>
              <a:rPr lang="en-IN" sz="1400" dirty="0" smtClean="0">
                <a:solidFill>
                  <a:schemeClr val="tx1"/>
                </a:solidFill>
              </a:rPr>
              <a:t>However, globally mutual </a:t>
            </a:r>
            <a:r>
              <a:rPr lang="en-IN" sz="1400" dirty="0">
                <a:solidFill>
                  <a:schemeClr val="tx1"/>
                </a:solidFill>
              </a:rPr>
              <a:t>funds </a:t>
            </a:r>
            <a:r>
              <a:rPr lang="en-IN" sz="1400" dirty="0" smtClean="0">
                <a:solidFill>
                  <a:schemeClr val="tx1"/>
                </a:solidFill>
              </a:rPr>
              <a:t>became really popular only in the </a:t>
            </a:r>
            <a:r>
              <a:rPr lang="en-IN" sz="1400" b="1" dirty="0" smtClean="0">
                <a:solidFill>
                  <a:schemeClr val="tx1"/>
                </a:solidFill>
              </a:rPr>
              <a:t>1980s</a:t>
            </a:r>
            <a:r>
              <a:rPr lang="en-IN" sz="1400" dirty="0" smtClean="0">
                <a:solidFill>
                  <a:schemeClr val="tx1"/>
                </a:solidFill>
              </a:rPr>
              <a:t> </a:t>
            </a:r>
            <a:r>
              <a:rPr lang="en-IN" sz="1400" dirty="0">
                <a:solidFill>
                  <a:schemeClr val="tx1"/>
                </a:solidFill>
              </a:rPr>
              <a:t>and </a:t>
            </a:r>
            <a:r>
              <a:rPr lang="en-IN" sz="1400" b="1" dirty="0" smtClean="0">
                <a:solidFill>
                  <a:schemeClr val="tx1"/>
                </a:solidFill>
              </a:rPr>
              <a:t>1990s</a:t>
            </a:r>
            <a:r>
              <a:rPr lang="en-IN" sz="1400" dirty="0" smtClean="0">
                <a:solidFill>
                  <a:schemeClr val="tx1"/>
                </a:solidFill>
              </a:rPr>
              <a:t> </a:t>
            </a:r>
            <a:r>
              <a:rPr lang="en-IN" sz="1400" dirty="0">
                <a:solidFill>
                  <a:schemeClr val="tx1"/>
                </a:solidFill>
              </a:rPr>
              <a:t>when mutual fund investment hit record highs and investors saw incredible </a:t>
            </a:r>
            <a:r>
              <a:rPr lang="en-IN" sz="1400" dirty="0" smtClean="0">
                <a:solidFill>
                  <a:schemeClr val="tx1"/>
                </a:solidFill>
              </a:rPr>
              <a:t>returns</a:t>
            </a:r>
          </a:p>
          <a:p>
            <a:pPr marL="342900" indent="-342900" algn="just" eaLnBrk="1" fontAlgn="auto" hangingPunct="1">
              <a:spcAft>
                <a:spcPts val="600"/>
              </a:spcAft>
              <a:buFont typeface="Wingdings" pitchFamily="2" charset="2"/>
              <a:buChar char="§"/>
              <a:defRPr/>
            </a:pPr>
            <a:r>
              <a:rPr lang="en-IN" sz="1400" dirty="0" smtClean="0">
                <a:solidFill>
                  <a:schemeClr val="tx1"/>
                </a:solidFill>
              </a:rPr>
              <a:t>The </a:t>
            </a:r>
            <a:r>
              <a:rPr lang="en-IN" sz="1400" dirty="0">
                <a:solidFill>
                  <a:schemeClr val="tx1"/>
                </a:solidFill>
              </a:rPr>
              <a:t>global growth of mutual funds was fuelled by the </a:t>
            </a:r>
            <a:r>
              <a:rPr lang="en-IN" sz="1400" b="1" dirty="0">
                <a:solidFill>
                  <a:schemeClr val="tx1"/>
                </a:solidFill>
              </a:rPr>
              <a:t>increasing globalization of </a:t>
            </a:r>
            <a:r>
              <a:rPr lang="en-IN" sz="1400" b="1" dirty="0" smtClean="0">
                <a:solidFill>
                  <a:schemeClr val="tx1"/>
                </a:solidFill>
              </a:rPr>
              <a:t>finance</a:t>
            </a:r>
            <a:r>
              <a:rPr lang="en-IN" sz="1400" dirty="0" smtClean="0">
                <a:solidFill>
                  <a:schemeClr val="tx1"/>
                </a:solidFill>
              </a:rPr>
              <a:t> and </a:t>
            </a:r>
            <a:r>
              <a:rPr lang="en-IN" sz="1400" b="1" dirty="0">
                <a:solidFill>
                  <a:schemeClr val="tx1"/>
                </a:solidFill>
              </a:rPr>
              <a:t>expanding presence of large multinational financial groups</a:t>
            </a:r>
            <a:r>
              <a:rPr lang="en-IN" sz="1400" dirty="0">
                <a:solidFill>
                  <a:schemeClr val="tx1"/>
                </a:solidFill>
              </a:rPr>
              <a:t> in a large number of countries </a:t>
            </a:r>
            <a:r>
              <a:rPr lang="en-IN" sz="1400" dirty="0" smtClean="0">
                <a:solidFill>
                  <a:schemeClr val="tx1"/>
                </a:solidFill>
              </a:rPr>
              <a:t>and by </a:t>
            </a:r>
            <a:r>
              <a:rPr lang="en-IN" sz="1400" dirty="0">
                <a:solidFill>
                  <a:schemeClr val="tx1"/>
                </a:solidFill>
              </a:rPr>
              <a:t>the </a:t>
            </a:r>
            <a:r>
              <a:rPr lang="en-IN" sz="1400" b="1" dirty="0">
                <a:solidFill>
                  <a:schemeClr val="tx1"/>
                </a:solidFill>
              </a:rPr>
              <a:t>strong performance of equity and bond markets</a:t>
            </a:r>
            <a:r>
              <a:rPr lang="en-IN" sz="1400" dirty="0">
                <a:solidFill>
                  <a:schemeClr val="tx1"/>
                </a:solidFill>
              </a:rPr>
              <a:t> </a:t>
            </a:r>
          </a:p>
        </p:txBody>
      </p:sp>
      <p:sp>
        <p:nvSpPr>
          <p:cNvPr id="2" name="TextBox 1"/>
          <p:cNvSpPr txBox="1"/>
          <p:nvPr/>
        </p:nvSpPr>
        <p:spPr>
          <a:xfrm>
            <a:off x="1447800" y="6300555"/>
            <a:ext cx="5200463" cy="261610"/>
          </a:xfrm>
          <a:prstGeom prst="rect">
            <a:avLst/>
          </a:prstGeom>
          <a:noFill/>
        </p:spPr>
        <p:txBody>
          <a:bodyPr wrap="none" rtlCol="0">
            <a:spAutoFit/>
          </a:bodyPr>
          <a:lstStyle/>
          <a:p>
            <a:r>
              <a:rPr lang="en-IN" sz="1100" dirty="0">
                <a:latin typeface="+mj-lt"/>
              </a:rPr>
              <a:t>* https://www.ific.ca/en/articles/who-we-are-history-of-mutual-funds</a:t>
            </a:r>
            <a:r>
              <a:rPr lang="en-IN" sz="1100" dirty="0" smtClean="0">
                <a:latin typeface="+mj-lt"/>
              </a:rPr>
              <a:t>/</a:t>
            </a:r>
            <a:endParaRPr lang="en-IN" sz="1100" dirty="0">
              <a:latin typeface="+mj-lt"/>
            </a:endParaRPr>
          </a:p>
        </p:txBody>
      </p:sp>
    </p:spTree>
    <p:extLst>
      <p:ext uri="{BB962C8B-B14F-4D97-AF65-F5344CB8AC3E}">
        <p14:creationId xmlns:p14="http://schemas.microsoft.com/office/powerpoint/2010/main" val="88326324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US" altLang="en-US" dirty="0" smtClean="0">
                <a:solidFill>
                  <a:srgbClr val="003982"/>
                </a:solidFill>
              </a:rPr>
              <a:t>Mutual Funds in India</a:t>
            </a:r>
          </a:p>
        </p:txBody>
      </p:sp>
      <p:sp>
        <p:nvSpPr>
          <p:cNvPr id="3" name="Content Placeholder 2"/>
          <p:cNvSpPr>
            <a:spLocks noGrp="1"/>
          </p:cNvSpPr>
          <p:nvPr>
            <p:ph idx="4294967295"/>
          </p:nvPr>
        </p:nvSpPr>
        <p:spPr>
          <a:xfrm>
            <a:off x="1403648" y="1371600"/>
            <a:ext cx="7315200" cy="4876800"/>
          </a:xfrm>
        </p:spPr>
        <p:txBody>
          <a:bodyPr rtlCol="0">
            <a:normAutofit/>
          </a:bodyPr>
          <a:lstStyle/>
          <a:p>
            <a:pPr marL="342900" indent="-342900" algn="just" eaLnBrk="1" fontAlgn="auto" hangingPunct="1">
              <a:spcAft>
                <a:spcPts val="600"/>
              </a:spcAft>
              <a:buFont typeface="Wingdings" pitchFamily="2" charset="2"/>
              <a:buChar char="§"/>
              <a:defRPr/>
            </a:pPr>
            <a:r>
              <a:rPr lang="en-IN" sz="1400" dirty="0">
                <a:solidFill>
                  <a:schemeClr val="tx1"/>
                </a:solidFill>
              </a:rPr>
              <a:t>The mutual fund industry in India started in </a:t>
            </a:r>
            <a:r>
              <a:rPr lang="en-IN" sz="1400" b="1" dirty="0">
                <a:solidFill>
                  <a:schemeClr val="tx1"/>
                </a:solidFill>
              </a:rPr>
              <a:t>1963</a:t>
            </a:r>
            <a:r>
              <a:rPr lang="en-IN" sz="1400" dirty="0">
                <a:solidFill>
                  <a:schemeClr val="tx1"/>
                </a:solidFill>
              </a:rPr>
              <a:t> with the formation of </a:t>
            </a:r>
            <a:r>
              <a:rPr lang="en-IN" sz="1400" b="1" dirty="0">
                <a:solidFill>
                  <a:schemeClr val="tx1"/>
                </a:solidFill>
              </a:rPr>
              <a:t>Unit Trust of </a:t>
            </a:r>
            <a:r>
              <a:rPr lang="en-IN" sz="1400" b="1" dirty="0" smtClean="0">
                <a:solidFill>
                  <a:schemeClr val="tx1"/>
                </a:solidFill>
              </a:rPr>
              <a:t>India</a:t>
            </a:r>
            <a:r>
              <a:rPr lang="en-IN" sz="1400" dirty="0" smtClean="0">
                <a:solidFill>
                  <a:schemeClr val="tx1"/>
                </a:solidFill>
              </a:rPr>
              <a:t> under a special act of Parliament </a:t>
            </a:r>
          </a:p>
          <a:p>
            <a:pPr marL="342900" indent="-342900" algn="just" eaLnBrk="1" fontAlgn="auto" hangingPunct="1">
              <a:spcAft>
                <a:spcPts val="600"/>
              </a:spcAft>
              <a:buFont typeface="Wingdings" pitchFamily="2" charset="2"/>
              <a:buChar char="§"/>
              <a:defRPr/>
            </a:pPr>
            <a:r>
              <a:rPr lang="en-IN" sz="1400" b="1" dirty="0">
                <a:solidFill>
                  <a:schemeClr val="tx1"/>
                </a:solidFill>
              </a:rPr>
              <a:t>SBI Mutual Fund </a:t>
            </a:r>
            <a:r>
              <a:rPr lang="en-IN" sz="1400" dirty="0">
                <a:solidFill>
                  <a:schemeClr val="tx1"/>
                </a:solidFill>
              </a:rPr>
              <a:t>was the first non-UTI Mutual Fund </a:t>
            </a:r>
            <a:r>
              <a:rPr lang="en-IN" sz="1400" dirty="0" smtClean="0">
                <a:solidFill>
                  <a:schemeClr val="tx1"/>
                </a:solidFill>
              </a:rPr>
              <a:t>which was established </a:t>
            </a:r>
            <a:r>
              <a:rPr lang="en-IN" sz="1400" dirty="0">
                <a:solidFill>
                  <a:schemeClr val="tx1"/>
                </a:solidFill>
              </a:rPr>
              <a:t>in </a:t>
            </a:r>
            <a:r>
              <a:rPr lang="en-IN" sz="1400" b="1" dirty="0">
                <a:solidFill>
                  <a:schemeClr val="tx1"/>
                </a:solidFill>
              </a:rPr>
              <a:t>June 1987</a:t>
            </a:r>
            <a:r>
              <a:rPr lang="en-IN" sz="1400" dirty="0">
                <a:solidFill>
                  <a:schemeClr val="tx1"/>
                </a:solidFill>
              </a:rPr>
              <a:t> </a:t>
            </a:r>
            <a:endParaRPr lang="en-IN" sz="1400" dirty="0" smtClean="0">
              <a:solidFill>
                <a:schemeClr val="tx1"/>
              </a:solidFill>
            </a:endParaRPr>
          </a:p>
          <a:p>
            <a:pPr marL="342900" indent="-342900" algn="just" eaLnBrk="1" fontAlgn="auto" hangingPunct="1">
              <a:spcAft>
                <a:spcPts val="600"/>
              </a:spcAft>
              <a:buFont typeface="Wingdings" pitchFamily="2" charset="2"/>
              <a:buChar char="§"/>
              <a:defRPr/>
            </a:pPr>
            <a:r>
              <a:rPr lang="en-IN" sz="1400" dirty="0" smtClean="0">
                <a:solidFill>
                  <a:schemeClr val="tx1"/>
                </a:solidFill>
              </a:rPr>
              <a:t>The </a:t>
            </a:r>
            <a:r>
              <a:rPr lang="en-IN" sz="1400" dirty="0">
                <a:solidFill>
                  <a:schemeClr val="tx1"/>
                </a:solidFill>
              </a:rPr>
              <a:t>erstwhile </a:t>
            </a:r>
            <a:r>
              <a:rPr lang="en-IN" sz="1400" b="1" dirty="0">
                <a:solidFill>
                  <a:schemeClr val="tx1"/>
                </a:solidFill>
              </a:rPr>
              <a:t>Kothari Pioneer </a:t>
            </a:r>
            <a:r>
              <a:rPr lang="en-IN" sz="1400" dirty="0">
                <a:solidFill>
                  <a:schemeClr val="tx1"/>
                </a:solidFill>
              </a:rPr>
              <a:t>(now merged with Franklin Templeton) was the </a:t>
            </a:r>
            <a:r>
              <a:rPr lang="en-IN" sz="1400" b="1" dirty="0">
                <a:solidFill>
                  <a:schemeClr val="tx1"/>
                </a:solidFill>
              </a:rPr>
              <a:t>first private sector mutual fund </a:t>
            </a:r>
            <a:r>
              <a:rPr lang="en-IN" sz="1400" dirty="0">
                <a:solidFill>
                  <a:schemeClr val="tx1"/>
                </a:solidFill>
              </a:rPr>
              <a:t>registered in </a:t>
            </a:r>
            <a:r>
              <a:rPr lang="en-IN" sz="1400" b="1" dirty="0">
                <a:solidFill>
                  <a:schemeClr val="tx1"/>
                </a:solidFill>
              </a:rPr>
              <a:t>July </a:t>
            </a:r>
            <a:r>
              <a:rPr lang="en-IN" sz="1400" b="1" dirty="0" smtClean="0">
                <a:solidFill>
                  <a:schemeClr val="tx1"/>
                </a:solidFill>
              </a:rPr>
              <a:t>1993</a:t>
            </a:r>
          </a:p>
          <a:p>
            <a:pPr marL="342900" indent="-342900" algn="just" eaLnBrk="1" fontAlgn="auto" hangingPunct="1">
              <a:spcAft>
                <a:spcPts val="600"/>
              </a:spcAft>
              <a:buFont typeface="Wingdings" pitchFamily="2" charset="2"/>
              <a:buChar char="§"/>
              <a:defRPr/>
            </a:pPr>
            <a:r>
              <a:rPr lang="en-IN" sz="1400" dirty="0">
                <a:solidFill>
                  <a:schemeClr val="tx1"/>
                </a:solidFill>
              </a:rPr>
              <a:t>With the entry of private sector funds in 1993, a new era started in the Indian mutual fund industry, giving the Indian investors a wider choice of fund families</a:t>
            </a:r>
            <a:endParaRPr lang="en-IN" sz="1400" dirty="0" smtClean="0">
              <a:solidFill>
                <a:schemeClr val="tx1"/>
              </a:solidFill>
            </a:endParaRPr>
          </a:p>
          <a:p>
            <a:pPr marL="342900" indent="-342900" algn="just" eaLnBrk="1" fontAlgn="auto" hangingPunct="1">
              <a:spcAft>
                <a:spcPts val="600"/>
              </a:spcAft>
              <a:buFont typeface="Wingdings" pitchFamily="2" charset="2"/>
              <a:buChar char="§"/>
              <a:defRPr/>
            </a:pPr>
            <a:r>
              <a:rPr lang="en-IN" sz="1400" dirty="0" smtClean="0">
                <a:solidFill>
                  <a:schemeClr val="tx1"/>
                </a:solidFill>
              </a:rPr>
              <a:t>The SEBI </a:t>
            </a:r>
            <a:r>
              <a:rPr lang="en-IN" sz="1400" dirty="0">
                <a:solidFill>
                  <a:schemeClr val="tx1"/>
                </a:solidFill>
              </a:rPr>
              <a:t>(Mutual Fund) Regulations, </a:t>
            </a:r>
            <a:r>
              <a:rPr lang="en-IN" sz="1400" dirty="0" smtClean="0">
                <a:solidFill>
                  <a:schemeClr val="tx1"/>
                </a:solidFill>
              </a:rPr>
              <a:t>1996 set </a:t>
            </a:r>
            <a:r>
              <a:rPr lang="en-IN" sz="1400" dirty="0">
                <a:solidFill>
                  <a:schemeClr val="tx1"/>
                </a:solidFill>
              </a:rPr>
              <a:t>uniform standards for all </a:t>
            </a:r>
            <a:r>
              <a:rPr lang="en-IN" sz="1400" dirty="0" smtClean="0">
                <a:solidFill>
                  <a:schemeClr val="tx1"/>
                </a:solidFill>
              </a:rPr>
              <a:t>funds</a:t>
            </a:r>
          </a:p>
          <a:p>
            <a:pPr marL="342900" indent="-342900" algn="just" eaLnBrk="1" fontAlgn="auto" hangingPunct="1">
              <a:spcAft>
                <a:spcPts val="600"/>
              </a:spcAft>
              <a:buFont typeface="Wingdings" pitchFamily="2" charset="2"/>
              <a:buChar char="§"/>
              <a:defRPr/>
            </a:pPr>
            <a:r>
              <a:rPr lang="en-IN" sz="1400" dirty="0" smtClean="0">
                <a:solidFill>
                  <a:schemeClr val="tx1"/>
                </a:solidFill>
              </a:rPr>
              <a:t>The mutual fund industry has grown exponentially in size since and has even attracted significant number of international players </a:t>
            </a:r>
          </a:p>
          <a:p>
            <a:pPr marL="342900" indent="-342900" algn="just" eaLnBrk="1" fontAlgn="auto" hangingPunct="1">
              <a:spcAft>
                <a:spcPts val="600"/>
              </a:spcAft>
              <a:buFont typeface="Wingdings" pitchFamily="2" charset="2"/>
              <a:buChar char="§"/>
              <a:defRPr/>
            </a:pPr>
            <a:r>
              <a:rPr lang="en-IN" sz="1400" dirty="0" smtClean="0">
                <a:solidFill>
                  <a:schemeClr val="tx1"/>
                </a:solidFill>
              </a:rPr>
              <a:t>Total AUM for domestic Mutual Funds as on Dec 2015 was </a:t>
            </a:r>
            <a:r>
              <a:rPr lang="en-IN" sz="1400" dirty="0" err="1" smtClean="0">
                <a:solidFill>
                  <a:schemeClr val="tx1"/>
                </a:solidFill>
              </a:rPr>
              <a:t>Rs</a:t>
            </a:r>
            <a:r>
              <a:rPr lang="en-IN" sz="1400" dirty="0" smtClean="0">
                <a:solidFill>
                  <a:schemeClr val="tx1"/>
                </a:solidFill>
              </a:rPr>
              <a:t>. 1,339,484 Cr (approx. US$ 206 </a:t>
            </a:r>
            <a:r>
              <a:rPr lang="en-IN" sz="1400" dirty="0" err="1" smtClean="0">
                <a:solidFill>
                  <a:schemeClr val="tx1"/>
                </a:solidFill>
              </a:rPr>
              <a:t>bn</a:t>
            </a:r>
            <a:r>
              <a:rPr lang="en-IN" sz="1400" dirty="0" smtClean="0">
                <a:solidFill>
                  <a:schemeClr val="tx1"/>
                </a:solidFill>
              </a:rPr>
              <a:t>)</a:t>
            </a:r>
            <a:endParaRPr lang="en-IN" sz="1400" dirty="0">
              <a:solidFill>
                <a:schemeClr val="tx1"/>
              </a:solidFill>
            </a:endParaRPr>
          </a:p>
        </p:txBody>
      </p:sp>
    </p:spTree>
    <p:extLst>
      <p:ext uri="{BB962C8B-B14F-4D97-AF65-F5344CB8AC3E}">
        <p14:creationId xmlns:p14="http://schemas.microsoft.com/office/powerpoint/2010/main" val="87751342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ChangeArrowheads="1"/>
          </p:cNvSpPr>
          <p:nvPr/>
        </p:nvSpPr>
        <p:spPr bwMode="auto">
          <a:xfrm>
            <a:off x="1403648" y="3429000"/>
            <a:ext cx="594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a:spcBef>
                <a:spcPct val="20000"/>
              </a:spcBef>
            </a:pPr>
            <a:r>
              <a:rPr lang="en-IN" altLang="en-US" sz="3000" dirty="0">
                <a:solidFill>
                  <a:srgbClr val="003982"/>
                </a:solidFill>
                <a:latin typeface="Arial BT"/>
                <a:ea typeface="ＭＳ Ｐゴシック" pitchFamily="34" charset="-128"/>
              </a:rPr>
              <a:t>Recent Trends in Mutual </a:t>
            </a:r>
            <a:r>
              <a:rPr lang="en-IN" altLang="en-US" sz="3000" dirty="0" smtClean="0">
                <a:solidFill>
                  <a:srgbClr val="003982"/>
                </a:solidFill>
                <a:latin typeface="Arial BT"/>
                <a:ea typeface="ＭＳ Ｐゴシック" pitchFamily="34" charset="-128"/>
              </a:rPr>
              <a:t>Funds Globally</a:t>
            </a:r>
            <a:endParaRPr lang="en-US" altLang="en-US" sz="3000" dirty="0">
              <a:solidFill>
                <a:srgbClr val="003982"/>
              </a:solidFill>
              <a:latin typeface="Arial BT"/>
              <a:ea typeface="ＭＳ Ｐゴシック" pitchFamily="34" charset="-128"/>
            </a:endParaRPr>
          </a:p>
        </p:txBody>
      </p:sp>
    </p:spTree>
    <p:extLst>
      <p:ext uri="{BB962C8B-B14F-4D97-AF65-F5344CB8AC3E}">
        <p14:creationId xmlns:p14="http://schemas.microsoft.com/office/powerpoint/2010/main" val="152632346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US" altLang="en-US" dirty="0" smtClean="0">
                <a:solidFill>
                  <a:srgbClr val="003982"/>
                </a:solidFill>
              </a:rPr>
              <a:t>General Global Trends</a:t>
            </a:r>
          </a:p>
        </p:txBody>
      </p:sp>
      <p:sp>
        <p:nvSpPr>
          <p:cNvPr id="3" name="Content Placeholder 2"/>
          <p:cNvSpPr>
            <a:spLocks noGrp="1"/>
          </p:cNvSpPr>
          <p:nvPr>
            <p:ph idx="4294967295"/>
          </p:nvPr>
        </p:nvSpPr>
        <p:spPr>
          <a:xfrm>
            <a:off x="1403648" y="1371600"/>
            <a:ext cx="7315200" cy="4876800"/>
          </a:xfrm>
        </p:spPr>
        <p:txBody>
          <a:bodyPr rtlCol="0">
            <a:normAutofit/>
          </a:bodyPr>
          <a:lstStyle/>
          <a:p>
            <a:pPr marL="342900" indent="-342900" algn="just" eaLnBrk="1" fontAlgn="auto" hangingPunct="1">
              <a:spcAft>
                <a:spcPts val="600"/>
              </a:spcAft>
              <a:buFont typeface="Wingdings" pitchFamily="2" charset="2"/>
              <a:buChar char="§"/>
              <a:defRPr/>
            </a:pPr>
            <a:r>
              <a:rPr lang="en-GB" sz="1400" dirty="0" smtClean="0">
                <a:solidFill>
                  <a:schemeClr val="tx1"/>
                </a:solidFill>
              </a:rPr>
              <a:t>Household investors are moving from </a:t>
            </a:r>
            <a:r>
              <a:rPr lang="en-GB" sz="1400" b="1" dirty="0" smtClean="0">
                <a:solidFill>
                  <a:schemeClr val="tx1"/>
                </a:solidFill>
              </a:rPr>
              <a:t>asset accumulation </a:t>
            </a:r>
            <a:r>
              <a:rPr lang="en-GB" sz="1400" dirty="0" smtClean="0">
                <a:solidFill>
                  <a:schemeClr val="tx1"/>
                </a:solidFill>
              </a:rPr>
              <a:t>to investing to meet their </a:t>
            </a:r>
            <a:r>
              <a:rPr lang="en-GB" sz="1400" b="1" dirty="0" smtClean="0">
                <a:solidFill>
                  <a:schemeClr val="tx1"/>
                </a:solidFill>
              </a:rPr>
              <a:t>long-term personal financial objectives</a:t>
            </a:r>
            <a:r>
              <a:rPr lang="en-GB" sz="1400" dirty="0" smtClean="0">
                <a:solidFill>
                  <a:schemeClr val="tx1"/>
                </a:solidFill>
              </a:rPr>
              <a:t>, such as preparing for retirement, child education etc.</a:t>
            </a:r>
          </a:p>
          <a:p>
            <a:pPr marL="342900" indent="-342900" algn="just" eaLnBrk="1" fontAlgn="auto" hangingPunct="1">
              <a:spcAft>
                <a:spcPts val="600"/>
              </a:spcAft>
              <a:buFont typeface="Wingdings" pitchFamily="2" charset="2"/>
              <a:buChar char="§"/>
              <a:defRPr/>
            </a:pPr>
            <a:r>
              <a:rPr lang="en-GB" sz="1400" dirty="0" smtClean="0">
                <a:solidFill>
                  <a:schemeClr val="tx1"/>
                </a:solidFill>
              </a:rPr>
              <a:t>As compared to pure equity or debt funds, </a:t>
            </a:r>
            <a:r>
              <a:rPr lang="en-GB" sz="1400" b="1" dirty="0" smtClean="0">
                <a:solidFill>
                  <a:schemeClr val="tx1"/>
                </a:solidFill>
              </a:rPr>
              <a:t>hybrid funds </a:t>
            </a:r>
            <a:r>
              <a:rPr lang="en-GB" sz="1400" dirty="0" smtClean="0">
                <a:solidFill>
                  <a:schemeClr val="tx1"/>
                </a:solidFill>
              </a:rPr>
              <a:t>are finding more buyers as they are perceived as providing better balance between risks and reward</a:t>
            </a:r>
          </a:p>
          <a:p>
            <a:pPr marL="342900" indent="-342900" algn="just" eaLnBrk="1" fontAlgn="auto" hangingPunct="1">
              <a:spcAft>
                <a:spcPts val="600"/>
              </a:spcAft>
              <a:buFont typeface="Wingdings" pitchFamily="2" charset="2"/>
              <a:buChar char="§"/>
              <a:defRPr/>
            </a:pPr>
            <a:r>
              <a:rPr lang="en-IN" sz="1400" b="1" dirty="0">
                <a:solidFill>
                  <a:schemeClr val="tx1"/>
                </a:solidFill>
              </a:rPr>
              <a:t>Changing demographics </a:t>
            </a:r>
            <a:r>
              <a:rPr lang="en-IN" sz="1400" dirty="0">
                <a:solidFill>
                  <a:schemeClr val="tx1"/>
                </a:solidFill>
              </a:rPr>
              <a:t>and investors’ reactions to U.S. and worldwide economic and financial conditions </a:t>
            </a:r>
            <a:r>
              <a:rPr lang="en-IN" sz="1400" i="1" dirty="0" smtClean="0">
                <a:solidFill>
                  <a:schemeClr val="tx1"/>
                </a:solidFill>
              </a:rPr>
              <a:t>(</a:t>
            </a:r>
            <a:r>
              <a:rPr lang="en-IN" sz="1400" b="1" i="1" dirty="0" smtClean="0">
                <a:solidFill>
                  <a:schemeClr val="tx1"/>
                </a:solidFill>
              </a:rPr>
              <a:t>oil prices, interest rate, commodities prices </a:t>
            </a:r>
            <a:r>
              <a:rPr lang="en-IN" sz="1400" b="1" i="1" dirty="0" err="1" smtClean="0">
                <a:solidFill>
                  <a:schemeClr val="tx1"/>
                </a:solidFill>
              </a:rPr>
              <a:t>etc</a:t>
            </a:r>
            <a:r>
              <a:rPr lang="en-IN" sz="1400" i="1" dirty="0" smtClean="0">
                <a:solidFill>
                  <a:schemeClr val="tx1"/>
                </a:solidFill>
              </a:rPr>
              <a:t>)</a:t>
            </a:r>
            <a:r>
              <a:rPr lang="en-IN" sz="1400" dirty="0" smtClean="0">
                <a:solidFill>
                  <a:schemeClr val="tx1"/>
                </a:solidFill>
              </a:rPr>
              <a:t> play </a:t>
            </a:r>
            <a:r>
              <a:rPr lang="en-IN" sz="1400" dirty="0">
                <a:solidFill>
                  <a:schemeClr val="tx1"/>
                </a:solidFill>
              </a:rPr>
              <a:t>important roles in determining how demand for specific types of mutual funds—and for mutual funds in </a:t>
            </a:r>
            <a:r>
              <a:rPr lang="en-IN" sz="1400" dirty="0" smtClean="0">
                <a:solidFill>
                  <a:schemeClr val="tx1"/>
                </a:solidFill>
              </a:rPr>
              <a:t>general—evolves</a:t>
            </a:r>
            <a:endParaRPr lang="en-IN" sz="1400" dirty="0">
              <a:solidFill>
                <a:schemeClr val="tx1"/>
              </a:solidFill>
            </a:endParaRPr>
          </a:p>
          <a:p>
            <a:pPr marL="342900" indent="-342900" algn="just" eaLnBrk="1" fontAlgn="auto" hangingPunct="1">
              <a:spcAft>
                <a:spcPts val="600"/>
              </a:spcAft>
              <a:buFont typeface="Wingdings" pitchFamily="2" charset="2"/>
              <a:buChar char="§"/>
              <a:defRPr/>
            </a:pPr>
            <a:r>
              <a:rPr lang="en-GB" sz="1400" dirty="0" smtClean="0">
                <a:solidFill>
                  <a:schemeClr val="tx1"/>
                </a:solidFill>
              </a:rPr>
              <a:t>Constant innovation around newer structures and products to meet </a:t>
            </a:r>
            <a:r>
              <a:rPr lang="en-GB" sz="1400" b="1" dirty="0" smtClean="0">
                <a:solidFill>
                  <a:schemeClr val="tx1"/>
                </a:solidFill>
              </a:rPr>
              <a:t>investors’ changing needs and improved level of sophistication </a:t>
            </a:r>
            <a:r>
              <a:rPr lang="en-GB" sz="1400" dirty="0" smtClean="0">
                <a:solidFill>
                  <a:schemeClr val="tx1"/>
                </a:solidFill>
              </a:rPr>
              <a:t>leading to increased deployment of </a:t>
            </a:r>
            <a:r>
              <a:rPr lang="en-GB" sz="1400" b="1" dirty="0" smtClean="0">
                <a:solidFill>
                  <a:schemeClr val="tx1"/>
                </a:solidFill>
              </a:rPr>
              <a:t>alternative strategies</a:t>
            </a:r>
          </a:p>
          <a:p>
            <a:pPr marL="342900" indent="-342900" algn="just" eaLnBrk="1" fontAlgn="auto" hangingPunct="1">
              <a:spcAft>
                <a:spcPts val="600"/>
              </a:spcAft>
              <a:buFont typeface="Wingdings" pitchFamily="2" charset="2"/>
              <a:buChar char="§"/>
              <a:defRPr/>
            </a:pPr>
            <a:r>
              <a:rPr lang="en-IN" sz="1400" dirty="0">
                <a:solidFill>
                  <a:schemeClr val="tx1"/>
                </a:solidFill>
              </a:rPr>
              <a:t>In the past decade,</a:t>
            </a:r>
            <a:r>
              <a:rPr lang="en-IN" sz="1400" b="1" dirty="0">
                <a:solidFill>
                  <a:schemeClr val="tx1"/>
                </a:solidFill>
              </a:rPr>
              <a:t> demand for ETFs has increased </a:t>
            </a:r>
            <a:r>
              <a:rPr lang="en-IN" sz="1400" dirty="0">
                <a:solidFill>
                  <a:schemeClr val="tx1"/>
                </a:solidFill>
              </a:rPr>
              <a:t>as institutional investors have found ETFs to be a </a:t>
            </a:r>
            <a:r>
              <a:rPr lang="en-IN" sz="1400" b="1" dirty="0">
                <a:solidFill>
                  <a:schemeClr val="tx1"/>
                </a:solidFill>
              </a:rPr>
              <a:t>convenient vehicle for participating in, or hedging against, broad movements </a:t>
            </a:r>
            <a:r>
              <a:rPr lang="en-IN" sz="1400" dirty="0">
                <a:solidFill>
                  <a:schemeClr val="tx1"/>
                </a:solidFill>
              </a:rPr>
              <a:t>in the stock market</a:t>
            </a:r>
            <a:r>
              <a:rPr lang="en-IN" sz="1400" b="1" dirty="0">
                <a:solidFill>
                  <a:schemeClr val="tx1"/>
                </a:solidFill>
              </a:rPr>
              <a:t>. </a:t>
            </a:r>
            <a:endParaRPr lang="en-GB" sz="1400" b="1" dirty="0" smtClean="0">
              <a:solidFill>
                <a:schemeClr val="tx1"/>
              </a:solidFill>
            </a:endParaRPr>
          </a:p>
          <a:p>
            <a:pPr marL="342900" indent="-342900" algn="just" eaLnBrk="1" fontAlgn="auto" hangingPunct="1">
              <a:spcAft>
                <a:spcPts val="600"/>
              </a:spcAft>
              <a:buFont typeface="Wingdings" pitchFamily="2" charset="2"/>
              <a:buChar char="§"/>
              <a:defRPr/>
            </a:pPr>
            <a:r>
              <a:rPr lang="en-GB" sz="1400" b="1" dirty="0" smtClean="0">
                <a:solidFill>
                  <a:schemeClr val="tx1"/>
                </a:solidFill>
              </a:rPr>
              <a:t>Increased focus on alternative distribution channels </a:t>
            </a:r>
            <a:r>
              <a:rPr lang="en-GB" sz="1400" dirty="0" smtClean="0">
                <a:solidFill>
                  <a:schemeClr val="tx1"/>
                </a:solidFill>
              </a:rPr>
              <a:t>with a focus to improve geographic reach and reduce costs for distribution</a:t>
            </a:r>
          </a:p>
          <a:p>
            <a:pPr marL="342900" indent="-342900" algn="just" eaLnBrk="1" fontAlgn="auto" hangingPunct="1">
              <a:spcAft>
                <a:spcPts val="600"/>
              </a:spcAft>
              <a:buFont typeface="Wingdings" pitchFamily="2" charset="2"/>
              <a:buChar char="§"/>
              <a:defRPr/>
            </a:pPr>
            <a:endParaRPr lang="en-GB" sz="1400" b="1" dirty="0" smtClean="0">
              <a:solidFill>
                <a:schemeClr val="tx1"/>
              </a:solidFill>
            </a:endParaRPr>
          </a:p>
          <a:p>
            <a:pPr marL="342900" indent="-342900" algn="just" eaLnBrk="1" fontAlgn="auto" hangingPunct="1">
              <a:spcAft>
                <a:spcPts val="600"/>
              </a:spcAft>
              <a:buFont typeface="Wingdings" pitchFamily="2" charset="2"/>
              <a:buChar char="§"/>
              <a:defRPr/>
            </a:pPr>
            <a:endParaRPr lang="en-GB" sz="14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IN" altLang="en-US" dirty="0">
                <a:solidFill>
                  <a:srgbClr val="003982"/>
                </a:solidFill>
              </a:rPr>
              <a:t>Percentage of Worldwide Regulated Open-End Fund Assets</a:t>
            </a:r>
            <a:endParaRPr lang="en-US" altLang="en-US" dirty="0" smtClean="0">
              <a:solidFill>
                <a:srgbClr val="003982"/>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1" r="1"/>
          <a:stretch/>
        </p:blipFill>
        <p:spPr>
          <a:xfrm>
            <a:off x="1331640" y="1916832"/>
            <a:ext cx="7078076" cy="3240360"/>
          </a:xfrm>
          <a:prstGeom prst="rect">
            <a:avLst/>
          </a:prstGeom>
        </p:spPr>
      </p:pic>
      <p:sp>
        <p:nvSpPr>
          <p:cNvPr id="8" name="TextBox 7"/>
          <p:cNvSpPr txBox="1"/>
          <p:nvPr/>
        </p:nvSpPr>
        <p:spPr>
          <a:xfrm>
            <a:off x="1115616" y="6237312"/>
            <a:ext cx="4859022" cy="430887"/>
          </a:xfrm>
          <a:prstGeom prst="rect">
            <a:avLst/>
          </a:prstGeom>
          <a:noFill/>
        </p:spPr>
        <p:txBody>
          <a:bodyPr wrap="none" rtlCol="0">
            <a:spAutoFit/>
          </a:bodyPr>
          <a:lstStyle/>
          <a:p>
            <a:r>
              <a:rPr lang="en-GB" sz="1100" dirty="0" smtClean="0">
                <a:latin typeface="+mj-lt"/>
              </a:rPr>
              <a:t>----</a:t>
            </a:r>
          </a:p>
          <a:p>
            <a:r>
              <a:rPr lang="en-GB" sz="1100" dirty="0">
                <a:latin typeface="+mj-lt"/>
              </a:rPr>
              <a:t>Source: https://www.ici.org/research/stats/worldwide/ww_q4_15</a:t>
            </a:r>
            <a:endParaRPr lang="en-GB" sz="1100" dirty="0" smtClean="0">
              <a:latin typeface="+mj-lt"/>
            </a:endParaRPr>
          </a:p>
        </p:txBody>
      </p:sp>
    </p:spTree>
    <p:extLst>
      <p:ext uri="{BB962C8B-B14F-4D97-AF65-F5344CB8AC3E}">
        <p14:creationId xmlns:p14="http://schemas.microsoft.com/office/powerpoint/2010/main" val="149014370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IN" altLang="en-US" dirty="0" smtClean="0">
                <a:solidFill>
                  <a:srgbClr val="003982"/>
                </a:solidFill>
              </a:rPr>
              <a:t>Growth of Alternative </a:t>
            </a:r>
            <a:r>
              <a:rPr lang="en-IN" altLang="en-US" dirty="0">
                <a:solidFill>
                  <a:srgbClr val="003982"/>
                </a:solidFill>
              </a:rPr>
              <a:t>Strategies Mutual </a:t>
            </a:r>
            <a:r>
              <a:rPr lang="en-IN" altLang="en-US" dirty="0" smtClean="0">
                <a:solidFill>
                  <a:srgbClr val="003982"/>
                </a:solidFill>
              </a:rPr>
              <a:t>Funds</a:t>
            </a:r>
            <a:endParaRPr lang="en-US" altLang="en-US" dirty="0" smtClean="0">
              <a:solidFill>
                <a:srgbClr val="003982"/>
              </a:solidFill>
            </a:endParaRPr>
          </a:p>
        </p:txBody>
      </p:sp>
      <p:sp>
        <p:nvSpPr>
          <p:cNvPr id="4" name="TextBox 3"/>
          <p:cNvSpPr txBox="1"/>
          <p:nvPr/>
        </p:nvSpPr>
        <p:spPr>
          <a:xfrm>
            <a:off x="1081439" y="6021288"/>
            <a:ext cx="3610284" cy="430887"/>
          </a:xfrm>
          <a:prstGeom prst="rect">
            <a:avLst/>
          </a:prstGeom>
          <a:noFill/>
        </p:spPr>
        <p:txBody>
          <a:bodyPr wrap="none" rtlCol="0">
            <a:spAutoFit/>
          </a:bodyPr>
          <a:lstStyle/>
          <a:p>
            <a:r>
              <a:rPr lang="en-GB" sz="1100" dirty="0" smtClean="0">
                <a:latin typeface="+mj-lt"/>
              </a:rPr>
              <a:t>----</a:t>
            </a:r>
          </a:p>
          <a:p>
            <a:r>
              <a:rPr lang="en-GB" sz="1100" dirty="0" smtClean="0">
                <a:latin typeface="+mj-lt"/>
              </a:rPr>
              <a:t>Source: http</a:t>
            </a:r>
            <a:r>
              <a:rPr lang="en-GB" sz="1100" dirty="0">
                <a:latin typeface="+mj-lt"/>
              </a:rPr>
              <a:t>://www.icifactbook.org/fb_ch2.html</a:t>
            </a:r>
          </a:p>
        </p:txBody>
      </p:sp>
      <p:pic>
        <p:nvPicPr>
          <p:cNvPr id="2050" name="Picture 2" descr="Figure 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28800"/>
            <a:ext cx="7216812" cy="41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356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IN" altLang="en-US" dirty="0">
                <a:solidFill>
                  <a:srgbClr val="003982"/>
                </a:solidFill>
              </a:rPr>
              <a:t>Mutual Funds in United States of America </a:t>
            </a:r>
            <a:endParaRPr lang="en-US" altLang="en-US" dirty="0" smtClean="0">
              <a:solidFill>
                <a:srgbClr val="003982"/>
              </a:solidFill>
            </a:endParaRPr>
          </a:p>
        </p:txBody>
      </p:sp>
      <p:sp>
        <p:nvSpPr>
          <p:cNvPr id="3" name="Content Placeholder 2"/>
          <p:cNvSpPr>
            <a:spLocks noGrp="1"/>
          </p:cNvSpPr>
          <p:nvPr>
            <p:ph idx="4294967295"/>
          </p:nvPr>
        </p:nvSpPr>
        <p:spPr>
          <a:xfrm>
            <a:off x="1547664" y="1148877"/>
            <a:ext cx="7200800" cy="5081736"/>
          </a:xfrm>
        </p:spPr>
        <p:txBody>
          <a:bodyPr rtlCol="0">
            <a:normAutofit/>
          </a:bodyPr>
          <a:lstStyle/>
          <a:p>
            <a:pPr marL="342900" indent="-342900" algn="just" eaLnBrk="1" fontAlgn="auto" hangingPunct="1">
              <a:spcAft>
                <a:spcPts val="600"/>
              </a:spcAft>
              <a:buFont typeface="Wingdings" pitchFamily="2" charset="2"/>
              <a:buChar char="§"/>
              <a:defRPr/>
            </a:pPr>
            <a:r>
              <a:rPr lang="en-US" sz="1300" dirty="0" smtClean="0">
                <a:solidFill>
                  <a:schemeClr val="tx1"/>
                </a:solidFill>
              </a:rPr>
              <a:t>There has been a </a:t>
            </a:r>
            <a:r>
              <a:rPr lang="en-US" sz="1300" b="1" dirty="0" smtClean="0">
                <a:solidFill>
                  <a:schemeClr val="tx1"/>
                </a:solidFill>
              </a:rPr>
              <a:t>rise in preference for securities and assets held through funds </a:t>
            </a:r>
            <a:r>
              <a:rPr lang="en-US" sz="1300" dirty="0" smtClean="0">
                <a:solidFill>
                  <a:schemeClr val="tx1"/>
                </a:solidFill>
              </a:rPr>
              <a:t>as compared to equities and bonds held directly</a:t>
            </a:r>
          </a:p>
          <a:p>
            <a:pPr marL="342900" indent="-342900" algn="just" eaLnBrk="1" fontAlgn="auto" hangingPunct="1">
              <a:spcAft>
                <a:spcPts val="600"/>
              </a:spcAft>
              <a:buFont typeface="Wingdings" pitchFamily="2" charset="2"/>
              <a:buChar char="§"/>
              <a:defRPr/>
            </a:pPr>
            <a:r>
              <a:rPr lang="en-US" sz="1300" dirty="0" smtClean="0">
                <a:solidFill>
                  <a:schemeClr val="tx1"/>
                </a:solidFill>
              </a:rPr>
              <a:t>Since </a:t>
            </a:r>
            <a:r>
              <a:rPr lang="en-US" sz="1300" b="1" dirty="0" smtClean="0">
                <a:solidFill>
                  <a:schemeClr val="tx1"/>
                </a:solidFill>
              </a:rPr>
              <a:t>individual investors comprise the largest group of investors</a:t>
            </a:r>
            <a:r>
              <a:rPr lang="en-US" sz="1300" dirty="0" smtClean="0">
                <a:solidFill>
                  <a:schemeClr val="tx1"/>
                </a:solidFill>
              </a:rPr>
              <a:t>, the majority of the assets in the recent past have been in long-term funds wherein </a:t>
            </a:r>
            <a:r>
              <a:rPr lang="en-US" sz="1300" b="1" dirty="0" smtClean="0">
                <a:solidFill>
                  <a:schemeClr val="tx1"/>
                </a:solidFill>
              </a:rPr>
              <a:t>equity funds comprised more than half of such funds</a:t>
            </a:r>
          </a:p>
          <a:p>
            <a:pPr marL="342900" indent="-342900" algn="just" eaLnBrk="1" fontAlgn="auto" hangingPunct="1">
              <a:spcAft>
                <a:spcPts val="600"/>
              </a:spcAft>
              <a:buFont typeface="Wingdings" pitchFamily="2" charset="2"/>
              <a:buChar char="§"/>
              <a:defRPr/>
            </a:pPr>
            <a:r>
              <a:rPr lang="en-US" sz="1300" dirty="0" smtClean="0">
                <a:solidFill>
                  <a:schemeClr val="tx1"/>
                </a:solidFill>
              </a:rPr>
              <a:t>Businesses </a:t>
            </a:r>
            <a:r>
              <a:rPr lang="en-US" sz="1300" dirty="0">
                <a:solidFill>
                  <a:schemeClr val="tx1"/>
                </a:solidFill>
              </a:rPr>
              <a:t>and institutional </a:t>
            </a:r>
            <a:r>
              <a:rPr lang="en-US" sz="1300" dirty="0" smtClean="0">
                <a:solidFill>
                  <a:schemeClr val="tx1"/>
                </a:solidFill>
              </a:rPr>
              <a:t>investors, on the other hand, </a:t>
            </a:r>
            <a:r>
              <a:rPr lang="en-US" sz="1300" dirty="0">
                <a:solidFill>
                  <a:schemeClr val="tx1"/>
                </a:solidFill>
              </a:rPr>
              <a:t>rely on money market </a:t>
            </a:r>
            <a:r>
              <a:rPr lang="en-GB" sz="1300" dirty="0" smtClean="0">
                <a:solidFill>
                  <a:schemeClr val="tx1"/>
                </a:solidFill>
              </a:rPr>
              <a:t>funds</a:t>
            </a:r>
            <a:r>
              <a:rPr lang="en-US" sz="1300" dirty="0" smtClean="0">
                <a:solidFill>
                  <a:schemeClr val="tx1"/>
                </a:solidFill>
              </a:rPr>
              <a:t> </a:t>
            </a:r>
            <a:r>
              <a:rPr lang="en-US" sz="1300" dirty="0">
                <a:solidFill>
                  <a:schemeClr val="tx1"/>
                </a:solidFill>
              </a:rPr>
              <a:t>to manage their cash and short-term assets</a:t>
            </a:r>
          </a:p>
          <a:p>
            <a:pPr marL="342900" indent="-342900" algn="just" eaLnBrk="1" fontAlgn="auto" hangingPunct="1">
              <a:spcAft>
                <a:spcPts val="600"/>
              </a:spcAft>
              <a:buFont typeface="Wingdings" pitchFamily="2" charset="2"/>
              <a:buChar char="§"/>
              <a:defRPr/>
            </a:pPr>
            <a:r>
              <a:rPr lang="en-US" sz="1300" dirty="0" smtClean="0">
                <a:solidFill>
                  <a:schemeClr val="tx1"/>
                </a:solidFill>
              </a:rPr>
              <a:t>In </a:t>
            </a:r>
            <a:r>
              <a:rPr lang="en-US" sz="1300" b="1" dirty="0" smtClean="0">
                <a:solidFill>
                  <a:schemeClr val="tx1"/>
                </a:solidFill>
              </a:rPr>
              <a:t>2015</a:t>
            </a:r>
            <a:r>
              <a:rPr lang="en-US" sz="1300" dirty="0" smtClean="0">
                <a:solidFill>
                  <a:schemeClr val="tx1"/>
                </a:solidFill>
              </a:rPr>
              <a:t>, there was a </a:t>
            </a:r>
            <a:r>
              <a:rPr lang="en-US" sz="1300" b="1" dirty="0" smtClean="0">
                <a:solidFill>
                  <a:schemeClr val="tx1"/>
                </a:solidFill>
              </a:rPr>
              <a:t>substantial movement of money out of the US equity market </a:t>
            </a:r>
            <a:r>
              <a:rPr lang="en-US" sz="1300" dirty="0" smtClean="0">
                <a:solidFill>
                  <a:schemeClr val="tx1"/>
                </a:solidFill>
              </a:rPr>
              <a:t>and into international equities and this trend has continued into Q1 2016* </a:t>
            </a:r>
          </a:p>
          <a:p>
            <a:pPr marL="342900" indent="-342900" algn="just" eaLnBrk="1" fontAlgn="auto" hangingPunct="1">
              <a:spcAft>
                <a:spcPts val="600"/>
              </a:spcAft>
              <a:buFont typeface="Wingdings" pitchFamily="2" charset="2"/>
              <a:buChar char="§"/>
              <a:defRPr/>
            </a:pPr>
            <a:r>
              <a:rPr lang="en-IN" sz="1300" dirty="0">
                <a:solidFill>
                  <a:schemeClr val="tx1"/>
                </a:solidFill>
              </a:rPr>
              <a:t>In </a:t>
            </a:r>
            <a:r>
              <a:rPr lang="en-IN" sz="1300" b="1" dirty="0" smtClean="0">
                <a:solidFill>
                  <a:schemeClr val="tx1"/>
                </a:solidFill>
              </a:rPr>
              <a:t>2015</a:t>
            </a:r>
            <a:r>
              <a:rPr lang="en-IN" sz="1300" dirty="0" smtClean="0">
                <a:solidFill>
                  <a:schemeClr val="tx1"/>
                </a:solidFill>
              </a:rPr>
              <a:t>, investors moved over </a:t>
            </a:r>
            <a:r>
              <a:rPr lang="en-IN" sz="1300" b="1" dirty="0" smtClean="0">
                <a:solidFill>
                  <a:schemeClr val="tx1"/>
                </a:solidFill>
              </a:rPr>
              <a:t>$207 billion into international equity funds</a:t>
            </a:r>
            <a:r>
              <a:rPr lang="en-IN" sz="1300" dirty="0" smtClean="0">
                <a:solidFill>
                  <a:schemeClr val="tx1"/>
                </a:solidFill>
              </a:rPr>
              <a:t>, while pulling $66 billion out of U.S. equity funds</a:t>
            </a:r>
            <a:r>
              <a:rPr lang="en-IN" sz="1300" dirty="0">
                <a:solidFill>
                  <a:schemeClr val="tx1"/>
                </a:solidFill>
              </a:rPr>
              <a:t>. As of Feb. 29, 2016, investors have pulled another $19 billion out of </a:t>
            </a:r>
            <a:r>
              <a:rPr lang="en-IN" sz="1300" dirty="0" smtClean="0">
                <a:solidFill>
                  <a:schemeClr val="tx1"/>
                </a:solidFill>
              </a:rPr>
              <a:t>US based </a:t>
            </a:r>
            <a:r>
              <a:rPr lang="en-IN" sz="1300" dirty="0">
                <a:solidFill>
                  <a:schemeClr val="tx1"/>
                </a:solidFill>
              </a:rPr>
              <a:t>equity funds year to date, and added another $14 billion to international </a:t>
            </a:r>
            <a:r>
              <a:rPr lang="en-IN" sz="1300" dirty="0" smtClean="0">
                <a:solidFill>
                  <a:schemeClr val="tx1"/>
                </a:solidFill>
              </a:rPr>
              <a:t>funds*</a:t>
            </a:r>
          </a:p>
          <a:p>
            <a:pPr marL="342900" indent="-342900" algn="just" eaLnBrk="1" fontAlgn="auto" hangingPunct="1">
              <a:spcAft>
                <a:spcPts val="600"/>
              </a:spcAft>
              <a:buFont typeface="Wingdings" pitchFamily="2" charset="2"/>
              <a:buChar char="§"/>
              <a:defRPr/>
            </a:pPr>
            <a:r>
              <a:rPr lang="en-IN" sz="1300" b="1" dirty="0" smtClean="0">
                <a:solidFill>
                  <a:schemeClr val="tx1"/>
                </a:solidFill>
              </a:rPr>
              <a:t>Funds relating to precious metals and index funds </a:t>
            </a:r>
            <a:r>
              <a:rPr lang="en-IN" sz="1300" dirty="0" smtClean="0">
                <a:solidFill>
                  <a:schemeClr val="tx1"/>
                </a:solidFill>
              </a:rPr>
              <a:t>also saw a rise in inflows over 2015 and the trend has continued well into 2016*</a:t>
            </a:r>
          </a:p>
          <a:p>
            <a:pPr marL="342900" indent="-342900" algn="just" eaLnBrk="1" fontAlgn="auto" hangingPunct="1">
              <a:spcAft>
                <a:spcPts val="600"/>
              </a:spcAft>
              <a:buFont typeface="Wingdings" pitchFamily="2" charset="2"/>
              <a:buChar char="§"/>
              <a:defRPr/>
            </a:pPr>
            <a:r>
              <a:rPr lang="en-IN" sz="1300" dirty="0" smtClean="0">
                <a:solidFill>
                  <a:schemeClr val="tx1"/>
                </a:solidFill>
              </a:rPr>
              <a:t>Since </a:t>
            </a:r>
            <a:r>
              <a:rPr lang="en-IN" sz="1300" b="1" dirty="0" smtClean="0">
                <a:solidFill>
                  <a:schemeClr val="tx1"/>
                </a:solidFill>
              </a:rPr>
              <a:t>long-term interest rates</a:t>
            </a:r>
            <a:r>
              <a:rPr lang="en-IN" sz="1300" dirty="0" smtClean="0">
                <a:solidFill>
                  <a:schemeClr val="tx1"/>
                </a:solidFill>
              </a:rPr>
              <a:t> in the US have </a:t>
            </a:r>
            <a:r>
              <a:rPr lang="en-IN" sz="1300" b="1" dirty="0" smtClean="0">
                <a:solidFill>
                  <a:schemeClr val="tx1"/>
                </a:solidFill>
              </a:rPr>
              <a:t>decreased</a:t>
            </a:r>
            <a:r>
              <a:rPr lang="en-IN" sz="1300" dirty="0" smtClean="0">
                <a:solidFill>
                  <a:schemeClr val="tx1"/>
                </a:solidFill>
              </a:rPr>
              <a:t>, there has been an increase in investments in bond funds </a:t>
            </a:r>
          </a:p>
          <a:p>
            <a:pPr marL="342900" indent="-342900" algn="just" eaLnBrk="1" fontAlgn="auto" hangingPunct="1">
              <a:spcAft>
                <a:spcPts val="600"/>
              </a:spcAft>
              <a:buFont typeface="Wingdings" pitchFamily="2" charset="2"/>
              <a:buChar char="§"/>
              <a:defRPr/>
            </a:pPr>
            <a:r>
              <a:rPr lang="en-IN" sz="1300" dirty="0">
                <a:solidFill>
                  <a:schemeClr val="tx1"/>
                </a:solidFill>
              </a:rPr>
              <a:t>The </a:t>
            </a:r>
            <a:r>
              <a:rPr lang="en-IN" sz="1300" b="1" dirty="0">
                <a:solidFill>
                  <a:schemeClr val="tx1"/>
                </a:solidFill>
              </a:rPr>
              <a:t>U.S. ETF market</a:t>
            </a:r>
            <a:r>
              <a:rPr lang="en-IN" sz="1300" dirty="0">
                <a:solidFill>
                  <a:schemeClr val="tx1"/>
                </a:solidFill>
              </a:rPr>
              <a:t>—with </a:t>
            </a:r>
            <a:r>
              <a:rPr lang="en-IN" sz="1300" b="1" dirty="0">
                <a:solidFill>
                  <a:schemeClr val="tx1"/>
                </a:solidFill>
              </a:rPr>
              <a:t>1,594 funds and $2.1 trillion </a:t>
            </a:r>
            <a:r>
              <a:rPr lang="en-IN" sz="1300" dirty="0">
                <a:solidFill>
                  <a:schemeClr val="tx1"/>
                </a:solidFill>
              </a:rPr>
              <a:t>in assets under </a:t>
            </a:r>
            <a:r>
              <a:rPr lang="en-IN" sz="1300" dirty="0" smtClean="0">
                <a:solidFill>
                  <a:schemeClr val="tx1"/>
                </a:solidFill>
              </a:rPr>
              <a:t>management —remained </a:t>
            </a:r>
            <a:r>
              <a:rPr lang="en-IN" sz="1300" dirty="0">
                <a:solidFill>
                  <a:schemeClr val="tx1"/>
                </a:solidFill>
              </a:rPr>
              <a:t>the largest in the world, accounting for </a:t>
            </a:r>
            <a:r>
              <a:rPr lang="en-IN" sz="1300" b="1" dirty="0">
                <a:solidFill>
                  <a:schemeClr val="tx1"/>
                </a:solidFill>
              </a:rPr>
              <a:t>72 percent of the $2.9 trillion in ETF assets worldwide</a:t>
            </a:r>
            <a:endParaRPr lang="en-US" sz="1300" b="1" dirty="0" smtClean="0">
              <a:solidFill>
                <a:schemeClr val="tx1"/>
              </a:solidFill>
            </a:endParaRPr>
          </a:p>
        </p:txBody>
      </p:sp>
      <p:sp>
        <p:nvSpPr>
          <p:cNvPr id="2" name="TextBox 1"/>
          <p:cNvSpPr txBox="1"/>
          <p:nvPr/>
        </p:nvSpPr>
        <p:spPr>
          <a:xfrm>
            <a:off x="1081439" y="6021288"/>
            <a:ext cx="7896714" cy="430887"/>
          </a:xfrm>
          <a:prstGeom prst="rect">
            <a:avLst/>
          </a:prstGeom>
          <a:noFill/>
        </p:spPr>
        <p:txBody>
          <a:bodyPr wrap="none" rtlCol="0">
            <a:spAutoFit/>
          </a:bodyPr>
          <a:lstStyle/>
          <a:p>
            <a:r>
              <a:rPr lang="en-GB" sz="1100" dirty="0" smtClean="0">
                <a:latin typeface="+mj-lt"/>
              </a:rPr>
              <a:t>----</a:t>
            </a:r>
          </a:p>
          <a:p>
            <a:r>
              <a:rPr lang="en-GB" sz="1100" dirty="0" smtClean="0">
                <a:latin typeface="+mj-lt"/>
              </a:rPr>
              <a:t>* http</a:t>
            </a:r>
            <a:r>
              <a:rPr lang="en-GB" sz="1100" dirty="0">
                <a:latin typeface="+mj-lt"/>
              </a:rPr>
              <a:t>://</a:t>
            </a:r>
            <a:r>
              <a:rPr lang="en-GB" sz="1100" dirty="0" smtClean="0">
                <a:latin typeface="+mj-lt"/>
              </a:rPr>
              <a:t>www.investopedia.com/articles/investing/040716/5-trends-mutual-fund-market-date-2016-tfcvx.asp</a:t>
            </a:r>
          </a:p>
        </p:txBody>
      </p:sp>
    </p:spTree>
    <p:extLst>
      <p:ext uri="{BB962C8B-B14F-4D97-AF65-F5344CB8AC3E}">
        <p14:creationId xmlns:p14="http://schemas.microsoft.com/office/powerpoint/2010/main" val="235954315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88640"/>
            <a:ext cx="7620000" cy="1143000"/>
          </a:xfrm>
        </p:spPr>
        <p:txBody>
          <a:bodyPr/>
          <a:lstStyle/>
          <a:p>
            <a:pPr eaLnBrk="1" hangingPunct="1"/>
            <a:r>
              <a:rPr lang="en-US" altLang="en-US" dirty="0">
                <a:solidFill>
                  <a:srgbClr val="003982"/>
                </a:solidFill>
              </a:rPr>
              <a:t>UCITS in European </a:t>
            </a:r>
            <a:r>
              <a:rPr lang="en-US" altLang="en-US" dirty="0" smtClean="0">
                <a:solidFill>
                  <a:srgbClr val="003982"/>
                </a:solidFill>
              </a:rPr>
              <a:t>Union</a:t>
            </a:r>
          </a:p>
        </p:txBody>
      </p:sp>
      <p:sp>
        <p:nvSpPr>
          <p:cNvPr id="3" name="Content Placeholder 2"/>
          <p:cNvSpPr>
            <a:spLocks noGrp="1"/>
          </p:cNvSpPr>
          <p:nvPr>
            <p:ph idx="4294967295"/>
          </p:nvPr>
        </p:nvSpPr>
        <p:spPr>
          <a:xfrm>
            <a:off x="1524000" y="1052736"/>
            <a:ext cx="7315200" cy="4968552"/>
          </a:xfrm>
        </p:spPr>
        <p:txBody>
          <a:bodyPr rtlCol="0">
            <a:normAutofit lnSpcReduction="10000"/>
          </a:bodyPr>
          <a:lstStyle/>
          <a:p>
            <a:pPr marL="342900" indent="-342900" algn="just" eaLnBrk="1" fontAlgn="auto" hangingPunct="1">
              <a:spcAft>
                <a:spcPts val="600"/>
              </a:spcAft>
              <a:buFont typeface="Wingdings" pitchFamily="2" charset="2"/>
              <a:buChar char="§"/>
              <a:defRPr/>
            </a:pPr>
            <a:r>
              <a:rPr lang="en-IN" sz="1300" b="1" dirty="0" smtClean="0">
                <a:solidFill>
                  <a:schemeClr val="tx1"/>
                </a:solidFill>
              </a:rPr>
              <a:t>UCITS</a:t>
            </a:r>
            <a:r>
              <a:rPr lang="en-IN" sz="1300" dirty="0" smtClean="0">
                <a:solidFill>
                  <a:schemeClr val="tx1"/>
                </a:solidFill>
              </a:rPr>
              <a:t> </a:t>
            </a:r>
            <a:r>
              <a:rPr lang="en-IN" sz="1300" dirty="0">
                <a:solidFill>
                  <a:schemeClr val="tx1"/>
                </a:solidFill>
              </a:rPr>
              <a:t>provides a </a:t>
            </a:r>
            <a:r>
              <a:rPr lang="en-IN" sz="1300" b="1" dirty="0">
                <a:solidFill>
                  <a:schemeClr val="tx1"/>
                </a:solidFill>
              </a:rPr>
              <a:t>single European regulatory framework </a:t>
            </a:r>
            <a:r>
              <a:rPr lang="en-IN" sz="1300" dirty="0">
                <a:solidFill>
                  <a:schemeClr val="tx1"/>
                </a:solidFill>
              </a:rPr>
              <a:t>for an investment vehicle which </a:t>
            </a:r>
            <a:r>
              <a:rPr lang="en-IN" sz="1300" dirty="0" smtClean="0">
                <a:solidFill>
                  <a:schemeClr val="tx1"/>
                </a:solidFill>
              </a:rPr>
              <a:t>allows the manager to </a:t>
            </a:r>
            <a:r>
              <a:rPr lang="en-IN" sz="1300" dirty="0">
                <a:solidFill>
                  <a:schemeClr val="tx1"/>
                </a:solidFill>
              </a:rPr>
              <a:t>market the vehicle </a:t>
            </a:r>
            <a:r>
              <a:rPr lang="en-IN" sz="1300" b="1" dirty="0">
                <a:solidFill>
                  <a:schemeClr val="tx1"/>
                </a:solidFill>
              </a:rPr>
              <a:t>across the EU</a:t>
            </a:r>
            <a:r>
              <a:rPr lang="en-IN" sz="1300" dirty="0">
                <a:solidFill>
                  <a:schemeClr val="tx1"/>
                </a:solidFill>
              </a:rPr>
              <a:t> </a:t>
            </a:r>
            <a:r>
              <a:rPr lang="en-IN" sz="1300" dirty="0" smtClean="0">
                <a:solidFill>
                  <a:schemeClr val="tx1"/>
                </a:solidFill>
              </a:rPr>
              <a:t>irrespective of  the country </a:t>
            </a:r>
            <a:r>
              <a:rPr lang="en-IN" sz="1300" dirty="0">
                <a:solidFill>
                  <a:schemeClr val="tx1"/>
                </a:solidFill>
              </a:rPr>
              <a:t>it is domiciled </a:t>
            </a:r>
            <a:r>
              <a:rPr lang="en-IN" sz="1300" dirty="0" smtClean="0">
                <a:solidFill>
                  <a:schemeClr val="tx1"/>
                </a:solidFill>
              </a:rPr>
              <a:t>in</a:t>
            </a:r>
          </a:p>
          <a:p>
            <a:pPr marL="342900" indent="-342900" algn="just" eaLnBrk="1" fontAlgn="auto" hangingPunct="1">
              <a:spcAft>
                <a:spcPts val="600"/>
              </a:spcAft>
              <a:buFont typeface="Wingdings" pitchFamily="2" charset="2"/>
              <a:buChar char="§"/>
              <a:defRPr/>
            </a:pPr>
            <a:r>
              <a:rPr lang="en-GB" sz="1300" dirty="0" smtClean="0">
                <a:solidFill>
                  <a:schemeClr val="tx1"/>
                </a:solidFill>
              </a:rPr>
              <a:t>The </a:t>
            </a:r>
            <a:r>
              <a:rPr lang="en-GB" sz="1300" b="1" dirty="0" smtClean="0">
                <a:solidFill>
                  <a:schemeClr val="tx1"/>
                </a:solidFill>
              </a:rPr>
              <a:t>European alternative UCITS industry has been growing since the UCITS III directive </a:t>
            </a:r>
            <a:r>
              <a:rPr lang="en-GB" sz="1300" dirty="0" smtClean="0">
                <a:solidFill>
                  <a:schemeClr val="tx1"/>
                </a:solidFill>
              </a:rPr>
              <a:t>came into effect more than a decade ago and made way for alternative investment funds to be formed under the European regulated structure</a:t>
            </a:r>
          </a:p>
          <a:p>
            <a:pPr marL="342900" indent="-342900" algn="just" eaLnBrk="1" fontAlgn="auto" hangingPunct="1">
              <a:spcAft>
                <a:spcPts val="600"/>
              </a:spcAft>
              <a:buFont typeface="Wingdings" pitchFamily="2" charset="2"/>
              <a:buChar char="§"/>
              <a:defRPr/>
            </a:pPr>
            <a:r>
              <a:rPr lang="en-GB" sz="1300" dirty="0" smtClean="0">
                <a:solidFill>
                  <a:schemeClr val="tx1"/>
                </a:solidFill>
              </a:rPr>
              <a:t>Investors consider </a:t>
            </a:r>
            <a:r>
              <a:rPr lang="en-GB" sz="1300" b="1" dirty="0" smtClean="0">
                <a:solidFill>
                  <a:schemeClr val="tx1"/>
                </a:solidFill>
              </a:rPr>
              <a:t>UCITS-compliant funds more attractive </a:t>
            </a:r>
            <a:r>
              <a:rPr lang="en-GB" sz="1300" dirty="0" smtClean="0">
                <a:solidFill>
                  <a:schemeClr val="tx1"/>
                </a:solidFill>
              </a:rPr>
              <a:t>for better regulatory supervision, transparency, liquidity and tax effectiveness</a:t>
            </a:r>
          </a:p>
          <a:p>
            <a:pPr marL="342900" indent="-342900" algn="just" eaLnBrk="1" fontAlgn="auto" hangingPunct="1">
              <a:spcAft>
                <a:spcPts val="600"/>
              </a:spcAft>
              <a:buFont typeface="Wingdings" pitchFamily="2" charset="2"/>
              <a:buChar char="§"/>
              <a:defRPr/>
            </a:pPr>
            <a:r>
              <a:rPr lang="en-GB" sz="1300" dirty="0" smtClean="0">
                <a:solidFill>
                  <a:schemeClr val="tx1"/>
                </a:solidFill>
              </a:rPr>
              <a:t>UCITS funds are designed basically to protect the investments during the periods of economic uncertainties and when market is volatile and falling</a:t>
            </a:r>
          </a:p>
          <a:p>
            <a:pPr marL="342900" indent="-342900" algn="just" eaLnBrk="1" fontAlgn="auto" hangingPunct="1">
              <a:spcAft>
                <a:spcPts val="600"/>
              </a:spcAft>
              <a:buFont typeface="Wingdings" pitchFamily="2" charset="2"/>
              <a:buChar char="§"/>
              <a:defRPr/>
            </a:pPr>
            <a:r>
              <a:rPr lang="en-GB" sz="1300" dirty="0" smtClean="0">
                <a:solidFill>
                  <a:schemeClr val="tx1"/>
                </a:solidFill>
              </a:rPr>
              <a:t>Following the financial crisis, </a:t>
            </a:r>
            <a:r>
              <a:rPr lang="en-GB" sz="1300" b="1" dirty="0" smtClean="0">
                <a:solidFill>
                  <a:schemeClr val="tx1"/>
                </a:solidFill>
              </a:rPr>
              <a:t>the market of alternative UCITS funds saw a tremendous growth</a:t>
            </a:r>
            <a:r>
              <a:rPr lang="en-GB" sz="1300" dirty="0" smtClean="0">
                <a:solidFill>
                  <a:schemeClr val="tx1"/>
                </a:solidFill>
              </a:rPr>
              <a:t>, both in assets and number of funds</a:t>
            </a:r>
          </a:p>
          <a:p>
            <a:pPr marL="342900" indent="-342900" algn="just" eaLnBrk="1" fontAlgn="auto" hangingPunct="1">
              <a:spcAft>
                <a:spcPts val="600"/>
              </a:spcAft>
              <a:buFont typeface="Wingdings" pitchFamily="2" charset="2"/>
              <a:buChar char="§"/>
              <a:defRPr/>
            </a:pPr>
            <a:r>
              <a:rPr lang="en-GB" sz="1300" dirty="0" smtClean="0">
                <a:solidFill>
                  <a:schemeClr val="tx1"/>
                </a:solidFill>
              </a:rPr>
              <a:t>The </a:t>
            </a:r>
            <a:r>
              <a:rPr lang="en-GB" sz="1300" b="1" dirty="0" smtClean="0">
                <a:solidFill>
                  <a:schemeClr val="tx1"/>
                </a:solidFill>
              </a:rPr>
              <a:t>assets under management by the alternative UCITS </a:t>
            </a:r>
            <a:r>
              <a:rPr lang="en-GB" sz="1300" dirty="0" smtClean="0">
                <a:solidFill>
                  <a:schemeClr val="tx1"/>
                </a:solidFill>
              </a:rPr>
              <a:t>climbed from </a:t>
            </a:r>
            <a:r>
              <a:rPr lang="en-GB" sz="1300" b="1" dirty="0" smtClean="0">
                <a:solidFill>
                  <a:schemeClr val="tx1"/>
                </a:solidFill>
              </a:rPr>
              <a:t>34 billion euros in 2008 to 305 billion euros in 2014</a:t>
            </a:r>
            <a:r>
              <a:rPr lang="en-GB" sz="1300" dirty="0" smtClean="0">
                <a:solidFill>
                  <a:schemeClr val="tx1"/>
                </a:solidFill>
              </a:rPr>
              <a:t>* </a:t>
            </a:r>
          </a:p>
          <a:p>
            <a:pPr marL="342900" indent="-342900" algn="just" eaLnBrk="1" fontAlgn="auto" hangingPunct="1">
              <a:spcAft>
                <a:spcPts val="600"/>
              </a:spcAft>
              <a:buFont typeface="Wingdings" pitchFamily="2" charset="2"/>
              <a:buChar char="§"/>
              <a:defRPr/>
            </a:pPr>
            <a:r>
              <a:rPr lang="en-GB" sz="1300" dirty="0" smtClean="0">
                <a:solidFill>
                  <a:schemeClr val="tx1"/>
                </a:solidFill>
              </a:rPr>
              <a:t>There has been </a:t>
            </a:r>
            <a:r>
              <a:rPr lang="en-GB" sz="1300" b="1" dirty="0" smtClean="0">
                <a:solidFill>
                  <a:schemeClr val="tx1"/>
                </a:solidFill>
              </a:rPr>
              <a:t>an annualised growth at the rate of 30%</a:t>
            </a:r>
            <a:r>
              <a:rPr lang="en-GB" sz="1300" dirty="0" smtClean="0">
                <a:solidFill>
                  <a:schemeClr val="tx1"/>
                </a:solidFill>
              </a:rPr>
              <a:t> in the alternative UCITS assets since the 2008 financial crisis*</a:t>
            </a:r>
          </a:p>
          <a:p>
            <a:pPr marL="342900" indent="-342900" algn="just" eaLnBrk="1" fontAlgn="auto" hangingPunct="1">
              <a:spcAft>
                <a:spcPts val="600"/>
              </a:spcAft>
              <a:buFont typeface="Wingdings" pitchFamily="2" charset="2"/>
              <a:buChar char="§"/>
              <a:defRPr/>
            </a:pPr>
            <a:r>
              <a:rPr lang="en-GB" sz="1300" dirty="0" smtClean="0">
                <a:solidFill>
                  <a:schemeClr val="tx1"/>
                </a:solidFill>
              </a:rPr>
              <a:t>After </a:t>
            </a:r>
            <a:r>
              <a:rPr lang="en-GB" sz="1300" b="1" dirty="0" smtClean="0">
                <a:solidFill>
                  <a:schemeClr val="tx1"/>
                </a:solidFill>
              </a:rPr>
              <a:t>a bumpy start to the year 2016</a:t>
            </a:r>
            <a:r>
              <a:rPr lang="en-GB" sz="1300" dirty="0" smtClean="0">
                <a:solidFill>
                  <a:schemeClr val="tx1"/>
                </a:solidFill>
              </a:rPr>
              <a:t>, the European fund industry saw an </a:t>
            </a:r>
            <a:r>
              <a:rPr lang="en-GB" sz="1300" b="1" dirty="0" smtClean="0">
                <a:solidFill>
                  <a:schemeClr val="tx1"/>
                </a:solidFill>
              </a:rPr>
              <a:t>increase in net inflows </a:t>
            </a:r>
            <a:r>
              <a:rPr lang="en-GB" sz="1300" dirty="0" smtClean="0">
                <a:solidFill>
                  <a:schemeClr val="tx1"/>
                </a:solidFill>
              </a:rPr>
              <a:t>into long-term mutual funds towards the </a:t>
            </a:r>
            <a:r>
              <a:rPr lang="en-GB" sz="1300" b="1" dirty="0" smtClean="0">
                <a:solidFill>
                  <a:schemeClr val="tx1"/>
                </a:solidFill>
              </a:rPr>
              <a:t>end of Q1 2016</a:t>
            </a:r>
            <a:r>
              <a:rPr lang="en-GB" sz="1300" dirty="0" smtClean="0">
                <a:solidFill>
                  <a:schemeClr val="tx1"/>
                </a:solidFill>
              </a:rPr>
              <a:t>. Equity funds were the asset type with the highest net outflows while, bond funds were the best selling asset type followed by alternative UCITS, commodity products, and mixed-asset funds as well as real estate products**</a:t>
            </a:r>
          </a:p>
        </p:txBody>
      </p:sp>
      <p:sp>
        <p:nvSpPr>
          <p:cNvPr id="4" name="TextBox 3"/>
          <p:cNvSpPr txBox="1"/>
          <p:nvPr/>
        </p:nvSpPr>
        <p:spPr>
          <a:xfrm>
            <a:off x="942487" y="5925180"/>
            <a:ext cx="7896714" cy="938719"/>
          </a:xfrm>
          <a:prstGeom prst="rect">
            <a:avLst/>
          </a:prstGeom>
          <a:noFill/>
        </p:spPr>
        <p:txBody>
          <a:bodyPr wrap="square" rtlCol="0">
            <a:spAutoFit/>
          </a:bodyPr>
          <a:lstStyle/>
          <a:p>
            <a:r>
              <a:rPr lang="en-GB" sz="1100" dirty="0" smtClean="0">
                <a:latin typeface="+mj-lt"/>
              </a:rPr>
              <a:t>----</a:t>
            </a:r>
          </a:p>
          <a:p>
            <a:r>
              <a:rPr lang="en-GB" sz="1100" dirty="0" smtClean="0">
                <a:latin typeface="+mj-lt"/>
              </a:rPr>
              <a:t>* </a:t>
            </a:r>
            <a:r>
              <a:rPr lang="en-GB" sz="1100" dirty="0">
                <a:latin typeface="+mj-lt"/>
              </a:rPr>
              <a:t>http://www.hedgethink.com/resources/the-latest-trends-of-the-european-alternative-ucits-industry</a:t>
            </a:r>
            <a:r>
              <a:rPr lang="en-GB" sz="1100" dirty="0" smtClean="0">
                <a:latin typeface="+mj-lt"/>
              </a:rPr>
              <a:t>/</a:t>
            </a:r>
          </a:p>
          <a:p>
            <a:r>
              <a:rPr lang="en-GB" sz="1100" dirty="0">
                <a:latin typeface="+mj-lt"/>
              </a:rPr>
              <a:t>** http://lipperalpha.financial.thomsonreuters.com/reports/2016/05/monday-morning-memo-european-fund-flow-trends-april-2016/</a:t>
            </a:r>
            <a:endParaRPr lang="en-GB" sz="1100" dirty="0" smtClean="0">
              <a:latin typeface="+mj-lt"/>
            </a:endParaRPr>
          </a:p>
          <a:p>
            <a:endParaRPr lang="en-GB" sz="1100" dirty="0" smtClean="0">
              <a:latin typeface="+mj-lt"/>
            </a:endParaRPr>
          </a:p>
        </p:txBody>
      </p:sp>
    </p:spTree>
    <p:extLst>
      <p:ext uri="{BB962C8B-B14F-4D97-AF65-F5344CB8AC3E}">
        <p14:creationId xmlns:p14="http://schemas.microsoft.com/office/powerpoint/2010/main" val="376064663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CO Presentation-Template 2016-Gray.pptx" id="{9233C562-3E4D-47D2-96F6-3DC8627310EC}" vid="{D3C22D36-4A19-4E57-8576-F3B4605DF7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haitan Font">
      <a:majorFont>
        <a:latin typeface="Khaitan"/>
        <a:ea typeface=""/>
        <a:cs typeface=""/>
      </a:majorFont>
      <a:minorFont>
        <a:latin typeface="Khait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CO Presentation-Template 2016-Gray.pptx" id="{9233C562-3E4D-47D2-96F6-3DC8627310EC}" vid="{BC1DD715-253C-47C3-BF25-A2C38096257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CO Presentation-Template 2016-Gray.pptx" id="{9233C562-3E4D-47D2-96F6-3DC8627310EC}" vid="{FBFBEDD3-F7DD-49BC-9568-1356A3EF51CD}"/>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CO Presentation-Template 2016-Gray.pptx" id="{9233C562-3E4D-47D2-96F6-3DC8627310EC}" vid="{09971F33-26B0-4895-881E-031068EA161B}"/>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CO Presentation-Template 2016-Gray.pptx" id="{9233C562-3E4D-47D2-96F6-3DC8627310EC}" vid="{65259113-F09A-4240-8FAE-B55221B15EC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202AB1C3C1D949BAC8CD6DB6250065" ma:contentTypeVersion="0" ma:contentTypeDescription="Create a new document." ma:contentTypeScope="" ma:versionID="5e7bf973c55e60a79bbd0943fd3a6793">
  <xsd:schema xmlns:xsd="http://www.w3.org/2001/XMLSchema" xmlns:xs="http://www.w3.org/2001/XMLSchema" xmlns:p="http://schemas.microsoft.com/office/2006/metadata/properties" targetNamespace="http://schemas.microsoft.com/office/2006/metadata/properties" ma:root="true" ma:fieldsID="5da0bab1e00c84e9291a2a9b340ddb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341A9A-D6A2-46BE-92FD-B240453D6A01}">
  <ds:schemaRefs>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F5F4DD2-FB00-420A-8326-90F2C665E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89D20AC-8B9B-4286-AA9C-271C15A240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KCO Presentation-Template 2016-Gray</Template>
  <TotalTime>2662</TotalTime>
  <Words>2054</Words>
  <Application>Microsoft Office PowerPoint</Application>
  <PresentationFormat>On-screen Show (4:3)</PresentationFormat>
  <Paragraphs>197</Paragraphs>
  <Slides>19</Slides>
  <Notes>14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ＭＳ Ｐゴシック</vt:lpstr>
      <vt:lpstr>Angsana New</vt:lpstr>
      <vt:lpstr>Arial</vt:lpstr>
      <vt:lpstr>Arial BT</vt:lpstr>
      <vt:lpstr>Calibri</vt:lpstr>
      <vt:lpstr>Khaitan</vt:lpstr>
      <vt:lpstr>Khaitan Light</vt:lpstr>
      <vt:lpstr>Times New Roman</vt:lpstr>
      <vt:lpstr>Wingdings</vt:lpstr>
      <vt:lpstr>2_Custom Design</vt:lpstr>
      <vt:lpstr>Office Theme</vt:lpstr>
      <vt:lpstr>Custom Design</vt:lpstr>
      <vt:lpstr>4_Custom Design</vt:lpstr>
      <vt:lpstr>1_Custom Design</vt:lpstr>
      <vt:lpstr>PowerPoint Presentation</vt:lpstr>
      <vt:lpstr>History of Mutual Funds </vt:lpstr>
      <vt:lpstr>Mutual Funds in India</vt:lpstr>
      <vt:lpstr>PowerPoint Presentation</vt:lpstr>
      <vt:lpstr>General Global Trends</vt:lpstr>
      <vt:lpstr>Percentage of Worldwide Regulated Open-End Fund Assets</vt:lpstr>
      <vt:lpstr>Growth of Alternative Strategies Mutual Funds</vt:lpstr>
      <vt:lpstr>Mutual Funds in United States of America </vt:lpstr>
      <vt:lpstr>UCITS in European Union</vt:lpstr>
      <vt:lpstr>UCITS Growth</vt:lpstr>
      <vt:lpstr>Mutual Funds in Japan</vt:lpstr>
      <vt:lpstr>PowerPoint Presentation</vt:lpstr>
      <vt:lpstr>Regulatory Overview</vt:lpstr>
      <vt:lpstr>PowerPoint Presentation</vt:lpstr>
      <vt:lpstr>Fees and Expenses</vt:lpstr>
      <vt:lpstr>Overseas Distribution - Marketing Restrictions for Indian AMCs</vt:lpstr>
      <vt:lpstr>Marketing Offshore Funds in India</vt:lpstr>
      <vt:lpstr>Opportunities – Global Wealth Platform for Indian Investors</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Khaitan &amp; Co</dc:creator>
  <cp:lastModifiedBy>Admin</cp:lastModifiedBy>
  <cp:revision>91</cp:revision>
  <cp:lastPrinted>2015-03-04T09:03:25Z</cp:lastPrinted>
  <dcterms:created xsi:type="dcterms:W3CDTF">2016-06-04T10:18:07Z</dcterms:created>
  <dcterms:modified xsi:type="dcterms:W3CDTF">2016-06-08T06:18:20Z</dcterms:modified>
</cp:coreProperties>
</file>